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64" r:id="rId5"/>
    <p:sldId id="258" r:id="rId6"/>
    <p:sldId id="259" r:id="rId7"/>
    <p:sldId id="260" r:id="rId8"/>
    <p:sldId id="261" r:id="rId9"/>
    <p:sldId id="262" r:id="rId10"/>
  </p:sldIdLst>
  <p:sldSz cx="12192000" cy="6858000"/>
  <p:notesSz cx="7010400" cy="9296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300EEA-8089-4B89-B5AF-63C03215CB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025CDFE-CD91-4707-BFF7-429C1EA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89FF46-05CC-44FB-92E5-071D5503F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E6EB5-816D-4011-8F26-81C0B6E52EB6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BE2D1A-E4E2-43A6-92C5-BD6A46C2B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8D3BD4-9535-4936-ABB3-EB7F72C58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2FB3-C52F-4B60-ADA6-9740C91EB1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8171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E12736-9F30-42FC-B37D-5A483B435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2729B32-C02D-43FE-A95C-540D59FBB0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075F82F-2856-4CEC-8527-0EA6D91C1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E6EB5-816D-4011-8F26-81C0B6E52EB6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4CA5B2-EFF8-4E9F-86C7-103362E63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F3881B-9F83-4FF2-92ED-988640685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2FB3-C52F-4B60-ADA6-9740C91EB1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7754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2503701-DAD0-49B9-AF1F-D2A805F882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FEA5962-10CE-4062-8BB1-74262A97D5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92F7FC-B228-43A4-B9ED-954B27982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E6EB5-816D-4011-8F26-81C0B6E52EB6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EB75D7-B6CE-474F-B9AB-ED9D1D2C4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114BC48-28B6-421E-8452-FAF52C492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2FB3-C52F-4B60-ADA6-9740C91EB1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7463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6AB36A-80E3-4CA3-B5E3-81E09B57B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A76B73-BC0A-4CC1-B684-30F35FE9D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FD76E5-7893-4541-B0E9-CB0921A7B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E6EB5-816D-4011-8F26-81C0B6E52EB6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8E190D-AC10-471C-AEC4-02D34AD21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C8789B-D51E-40F4-A81D-8176F3439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2FB3-C52F-4B60-ADA6-9740C91EB1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0491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D062CB-CCBB-4E24-AD37-2CBC985B3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EB6C2B5-093E-4A46-BF51-C434BECC95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311342-262B-42F8-B7D6-94567E17E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E6EB5-816D-4011-8F26-81C0B6E52EB6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1789173-F0C4-4E95-B35B-E0DBD3AC5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C66C56-D911-4637-A827-3DC5BAFED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2FB3-C52F-4B60-ADA6-9740C91EB1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2860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62544F-0E02-48DE-B108-B34F78870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2678B95-472C-4533-BB74-ACAE0851A7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6720071-E0E9-475A-ABF5-020A78E4D9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5121F28-A03C-4808-9B69-6EA0228B8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E6EB5-816D-4011-8F26-81C0B6E52EB6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9EBCE5F-4149-404A-80B5-93E86B7E6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C3EBE31-686A-4DCB-9B84-2C5D539EF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2FB3-C52F-4B60-ADA6-9740C91EB1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5593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BFA329-7F7B-4789-8D80-F0AE30D16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311A0B8-E480-4A4E-9EEC-980D47014B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CA30878-15DC-4C82-9496-6EA3B47086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D8A3B63-D690-4C6B-9306-483E9BAC3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C65E541-B126-4055-A16C-E0332DC1B6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22427C7-2747-434B-970D-A8D8D413C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E6EB5-816D-4011-8F26-81C0B6E52EB6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5535FD4-ED76-4149-985C-F782B59CB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9AE4EB1-E2EF-40A1-9F13-F1B58417D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2FB3-C52F-4B60-ADA6-9740C91EB1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7083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38669A-1C18-4FED-8CF8-0C27523C2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64EC001-D99D-46DD-B9D9-751ABEF2F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E6EB5-816D-4011-8F26-81C0B6E52EB6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0686B43-A08E-4100-A52D-DF723C839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70A1438-582B-4F2A-B6A9-F18E4B439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2FB3-C52F-4B60-ADA6-9740C91EB1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4733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26C1487-A319-4167-BC85-738F63E93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E6EB5-816D-4011-8F26-81C0B6E52EB6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5D9E48C-B031-412B-B3D5-38EF4F35A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E42DA51-7F1F-4FEC-8C5D-4097A8C1A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2FB3-C52F-4B60-ADA6-9740C91EB1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0754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0057E1-0429-45CF-9F6D-1E42EC0CF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DF8FA0-0719-4E9C-93DB-EAE826D68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E884757-DB7A-45D8-82A9-04571DA991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293EE9F-743C-48EB-ADD9-F62DDBB1E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E6EB5-816D-4011-8F26-81C0B6E52EB6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C4618C9-3461-4770-A6C6-17649EE27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846DCF2-AC7B-4603-AA72-9AB1E67D8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2FB3-C52F-4B60-ADA6-9740C91EB1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8292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6F04D8-D061-445F-A65A-7EF3BCCC0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3BCF2F9-B23A-4450-A390-8FDF84E074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0E6815C-0986-41D9-9528-0A7B6DE286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399B4F8-9E75-40BC-8453-C47CF1F92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E6EB5-816D-4011-8F26-81C0B6E52EB6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1D3BDD4-EEAD-4018-8F62-F34C4E0DB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2DFDE81-2F2A-4E29-8C09-971CA5035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2FB3-C52F-4B60-ADA6-9740C91EB1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2687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0A17D02-B2BC-4EB3-AF20-372C7CF57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40156F9-10FD-4C96-BFC8-EED9A0EEC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17DCF9-E2E1-4BDB-B899-421170C916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E6EB5-816D-4011-8F26-81C0B6E52EB6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ED296F-2025-4A21-9531-6C6C64AC5F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96819C-9881-4D3E-B16D-69ACB60BF9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52FB3-C52F-4B60-ADA6-9740C91EB1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8560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17CB942F-00CC-420D-B972-5E61432C5478}"/>
              </a:ext>
            </a:extLst>
          </p:cNvPr>
          <p:cNvSpPr txBox="1"/>
          <p:nvPr/>
        </p:nvSpPr>
        <p:spPr>
          <a:xfrm>
            <a:off x="307130" y="1208014"/>
            <a:ext cx="374475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/>
              <a:t>APERTURA DE CUENTA PARA PREDIOS</a:t>
            </a:r>
          </a:p>
          <a:p>
            <a:pPr algn="ctr"/>
            <a:r>
              <a:rPr lang="es-MX" sz="1600" b="1" dirty="0"/>
              <a:t>REQUISITOS</a:t>
            </a:r>
            <a:r>
              <a:rPr lang="es-MX" sz="1600" b="1" dirty="0" smtClean="0"/>
              <a:t>:</a:t>
            </a:r>
            <a:endParaRPr lang="es-MX" sz="1600" dirty="0"/>
          </a:p>
          <a:p>
            <a:pPr algn="ctr"/>
            <a:r>
              <a:rPr lang="es-MX" sz="1600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ESCRITURA – TITULO DE PROPIEDAD –</a:t>
            </a:r>
          </a:p>
          <a:p>
            <a:pPr algn="ctr"/>
            <a:r>
              <a:rPr lang="es-MX" sz="1400" b="1" dirty="0"/>
              <a:t> CESION DE DERECHOS</a:t>
            </a:r>
          </a:p>
          <a:p>
            <a:pPr algn="ctr"/>
            <a:r>
              <a:rPr lang="es-MX" sz="1400" b="1" dirty="0"/>
              <a:t>2.- PLANO DE LOCALIZACION DE LAS (4) CALLES</a:t>
            </a:r>
          </a:p>
          <a:p>
            <a:pPr algn="ctr"/>
            <a:r>
              <a:rPr lang="es-MX" sz="1400" b="1" dirty="0"/>
              <a:t>Y DISTANCIA APROXIMADA A LA ESQUINA</a:t>
            </a:r>
          </a:p>
          <a:p>
            <a:pPr algn="ctr"/>
            <a:r>
              <a:rPr lang="es-MX" sz="1400" b="1" dirty="0"/>
              <a:t>3.- FOTOGRAFIAS IMPRESAS A COLOR EN HOJA BLANCA DEL PREDIO DE DIFERENTE </a:t>
            </a:r>
          </a:p>
          <a:p>
            <a:pPr algn="ctr"/>
            <a:r>
              <a:rPr lang="es-MX" sz="1400" b="1" dirty="0"/>
              <a:t>ANGULO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CASA (4 INTERIOR Y 2 EXTERIOR)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TERRENO (3)</a:t>
            </a:r>
          </a:p>
          <a:p>
            <a:pPr algn="ctr"/>
            <a:r>
              <a:rPr lang="es-MX" sz="1400" b="1" dirty="0"/>
              <a:t>4.- IDENTIFICACIÓN DEL PROPIETARIO</a:t>
            </a:r>
          </a:p>
          <a:p>
            <a:pPr algn="ctr"/>
            <a:r>
              <a:rPr lang="es-MX" sz="1400" b="1" dirty="0"/>
              <a:t> 5.- PAGO DE DERECHOS DE APERTURA</a:t>
            </a:r>
          </a:p>
          <a:p>
            <a:pPr algn="ctr"/>
            <a:r>
              <a:rPr lang="es-MX" sz="1400" b="1" dirty="0"/>
              <a:t>6.- COMPROBANTE DE DOMICILIO</a:t>
            </a:r>
          </a:p>
          <a:p>
            <a:pPr algn="ctr"/>
            <a:r>
              <a:rPr lang="es-MX" sz="1400" b="1" dirty="0"/>
              <a:t>ADEMÁS </a:t>
            </a:r>
            <a:r>
              <a:rPr lang="es-MX" sz="1400" b="1" dirty="0" smtClean="0"/>
              <a:t>EL </a:t>
            </a:r>
            <a:r>
              <a:rPr lang="es-MX" sz="1400" b="1" dirty="0"/>
              <a:t>TRAMITE LO SOLICTAN TERCEROS:</a:t>
            </a:r>
          </a:p>
          <a:p>
            <a:pPr algn="ctr"/>
            <a:r>
              <a:rPr lang="es-ES" sz="1400" b="1" dirty="0"/>
              <a:t>DEBERAN TRAER CARTA PODER SIMPLE </a:t>
            </a:r>
          </a:p>
          <a:p>
            <a:pPr algn="ctr"/>
            <a:r>
              <a:rPr lang="es-ES" sz="1400" b="1" dirty="0"/>
              <a:t>ACOMPAÑADA DE IDENTIFICACION </a:t>
            </a:r>
            <a:r>
              <a:rPr lang="es-ES" sz="1400" b="1" dirty="0" smtClean="0"/>
              <a:t>OFICIAL</a:t>
            </a:r>
          </a:p>
          <a:p>
            <a:pPr algn="ctr"/>
            <a:endParaRPr lang="es-ES" sz="1200" dirty="0"/>
          </a:p>
          <a:p>
            <a:pPr algn="ctr"/>
            <a:r>
              <a:rPr lang="es-ES" sz="1600" b="1" dirty="0"/>
              <a:t>PREVIO </a:t>
            </a:r>
            <a:r>
              <a:rPr lang="es-ES" sz="1600" b="1" dirty="0" smtClean="0"/>
              <a:t>PAGO SEGÚN </a:t>
            </a:r>
            <a:r>
              <a:rPr lang="es-ES" sz="1600" b="1" dirty="0"/>
              <a:t>LEY DE INGRESOS </a:t>
            </a:r>
          </a:p>
          <a:p>
            <a:pPr algn="ctr"/>
            <a:r>
              <a:rPr lang="es-ES" sz="1600" b="1" dirty="0"/>
              <a:t>DEL </a:t>
            </a:r>
            <a:r>
              <a:rPr lang="es-ES" sz="1600" b="1" dirty="0" smtClean="0"/>
              <a:t>MUNICIPIO</a:t>
            </a:r>
          </a:p>
          <a:p>
            <a:pPr algn="ctr"/>
            <a:r>
              <a:rPr lang="es-ES" sz="1600" b="1" dirty="0" smtClean="0"/>
              <a:t>APERTURA DE CUENTA $577.37 </a:t>
            </a:r>
          </a:p>
          <a:p>
            <a:pPr algn="ctr"/>
            <a:r>
              <a:rPr lang="es-ES" sz="1600" b="1" dirty="0" smtClean="0"/>
              <a:t>FORMA $ 69.75</a:t>
            </a:r>
          </a:p>
          <a:p>
            <a:pPr algn="ctr"/>
            <a:r>
              <a:rPr lang="es-ES" sz="1600" b="1" dirty="0" smtClean="0"/>
              <a:t>DURACIÓN TRAMITE 15 DÍAS</a:t>
            </a:r>
            <a:endParaRPr lang="es-ES" sz="1600" b="1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17CB942F-00CC-420D-B972-5E61432C5478}"/>
              </a:ext>
            </a:extLst>
          </p:cNvPr>
          <p:cNvSpPr txBox="1"/>
          <p:nvPr/>
        </p:nvSpPr>
        <p:spPr>
          <a:xfrm>
            <a:off x="4341567" y="1202472"/>
            <a:ext cx="3744753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/>
              <a:t>APERTURA DE CUENTA PARA PREDIOS</a:t>
            </a:r>
          </a:p>
          <a:p>
            <a:pPr algn="ctr"/>
            <a:r>
              <a:rPr lang="es-MX" sz="1600" b="1" dirty="0"/>
              <a:t>REQUISITOS</a:t>
            </a:r>
            <a:r>
              <a:rPr lang="es-MX" sz="1600" b="1" dirty="0" smtClean="0"/>
              <a:t>:</a:t>
            </a:r>
            <a:endParaRPr lang="es-MX" sz="1600" dirty="0"/>
          </a:p>
          <a:p>
            <a:pPr algn="ctr"/>
            <a:r>
              <a:rPr lang="es-MX" sz="1600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ESCRITURA – TITULO DE PROPIEDAD –</a:t>
            </a:r>
          </a:p>
          <a:p>
            <a:pPr algn="ctr"/>
            <a:r>
              <a:rPr lang="es-MX" sz="1400" b="1" dirty="0"/>
              <a:t> CESION DE DERECHOS</a:t>
            </a:r>
          </a:p>
          <a:p>
            <a:pPr algn="ctr"/>
            <a:r>
              <a:rPr lang="es-MX" sz="1400" b="1" dirty="0"/>
              <a:t>2.- PLANO DE LOCALIZACION DE LAS (4) CALLES</a:t>
            </a:r>
          </a:p>
          <a:p>
            <a:pPr algn="ctr"/>
            <a:r>
              <a:rPr lang="es-MX" sz="1400" b="1" dirty="0"/>
              <a:t>Y DISTANCIA APROXIMADA A LA ESQUINA</a:t>
            </a:r>
          </a:p>
          <a:p>
            <a:pPr algn="ctr"/>
            <a:r>
              <a:rPr lang="es-MX" sz="1400" b="1" dirty="0"/>
              <a:t>3.- FOTOGRAFIAS IMPRESAS A COLOR EN HOJA BLANCA DEL PREDIO DE DIFERENTE </a:t>
            </a:r>
          </a:p>
          <a:p>
            <a:pPr algn="ctr"/>
            <a:r>
              <a:rPr lang="es-MX" sz="1400" b="1" dirty="0"/>
              <a:t>ANGULO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CASA (4 INTERIOR Y 2 EXTERIOR)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TERRENO (3)</a:t>
            </a:r>
          </a:p>
          <a:p>
            <a:pPr algn="ctr"/>
            <a:r>
              <a:rPr lang="es-MX" sz="1400" b="1" dirty="0"/>
              <a:t>4.- IDENTIFICACIÓN DEL PROPIETARIO</a:t>
            </a:r>
          </a:p>
          <a:p>
            <a:pPr algn="ctr"/>
            <a:r>
              <a:rPr lang="es-MX" sz="1400" b="1" dirty="0"/>
              <a:t> 5.- PAGO DE DERECHOS DE APERTURA</a:t>
            </a:r>
          </a:p>
          <a:p>
            <a:pPr algn="ctr"/>
            <a:r>
              <a:rPr lang="es-MX" sz="1400" b="1" dirty="0"/>
              <a:t>6.- COMPROBANTE DE DOMICILIO</a:t>
            </a:r>
          </a:p>
          <a:p>
            <a:pPr algn="ctr"/>
            <a:r>
              <a:rPr lang="es-MX" sz="1400" b="1" dirty="0"/>
              <a:t>ADEMÁS </a:t>
            </a:r>
            <a:r>
              <a:rPr lang="es-MX" sz="1400" b="1" dirty="0" smtClean="0"/>
              <a:t>EL </a:t>
            </a:r>
            <a:r>
              <a:rPr lang="es-MX" sz="1400" b="1" dirty="0"/>
              <a:t>TRAMITE LO SOLICTAN TERCEROS:</a:t>
            </a:r>
          </a:p>
          <a:p>
            <a:pPr algn="ctr"/>
            <a:r>
              <a:rPr lang="es-ES" sz="1400" b="1" dirty="0"/>
              <a:t>DEBERAN TRAER CARTA PODER SIMPLE </a:t>
            </a:r>
          </a:p>
          <a:p>
            <a:pPr algn="ctr"/>
            <a:r>
              <a:rPr lang="es-ES" sz="1400" b="1" dirty="0"/>
              <a:t>ACOMPAÑADA DE IDENTIFICACION OFICIAL</a:t>
            </a:r>
          </a:p>
          <a:p>
            <a:pPr algn="ctr"/>
            <a:endParaRPr lang="es-ES" sz="1200" dirty="0"/>
          </a:p>
          <a:p>
            <a:pPr algn="ctr"/>
            <a:r>
              <a:rPr lang="es-ES" sz="1600" b="1" dirty="0"/>
              <a:t>PREVIO PAGO SEGÚN LEY DE INGRESOS </a:t>
            </a:r>
          </a:p>
          <a:p>
            <a:pPr algn="ctr"/>
            <a:r>
              <a:rPr lang="es-ES" sz="1600" b="1" dirty="0"/>
              <a:t>DEL </a:t>
            </a:r>
            <a:r>
              <a:rPr lang="es-ES" sz="1600" b="1" dirty="0" smtClean="0"/>
              <a:t>MUNICIPIO</a:t>
            </a:r>
          </a:p>
          <a:p>
            <a:pPr algn="ctr"/>
            <a:r>
              <a:rPr lang="es-ES" sz="1600" b="1" dirty="0" smtClean="0"/>
              <a:t>APERTURA DE CUENTA $577.37 </a:t>
            </a:r>
          </a:p>
          <a:p>
            <a:pPr algn="ctr"/>
            <a:r>
              <a:rPr lang="es-ES" sz="1600" b="1" dirty="0" smtClean="0"/>
              <a:t>FORMA $ 69.75</a:t>
            </a:r>
          </a:p>
          <a:p>
            <a:pPr algn="ctr"/>
            <a:r>
              <a:rPr lang="es-ES" sz="1600" b="1" dirty="0"/>
              <a:t>DURACIÓN TRAMITE </a:t>
            </a:r>
            <a:r>
              <a:rPr lang="es-ES" sz="1600" b="1" dirty="0" smtClean="0"/>
              <a:t>15 </a:t>
            </a:r>
            <a:r>
              <a:rPr lang="es-ES" sz="1600" b="1" dirty="0"/>
              <a:t>DÍAS</a:t>
            </a:r>
          </a:p>
          <a:p>
            <a:pPr algn="ctr"/>
            <a:endParaRPr lang="es-ES" sz="1600" b="1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17CB942F-00CC-420D-B972-5E61432C5478}"/>
              </a:ext>
            </a:extLst>
          </p:cNvPr>
          <p:cNvSpPr txBox="1"/>
          <p:nvPr/>
        </p:nvSpPr>
        <p:spPr>
          <a:xfrm>
            <a:off x="8339984" y="1202472"/>
            <a:ext cx="3744753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/>
              <a:t>APERTURA DE CUENTA PARA PREDIOS</a:t>
            </a:r>
          </a:p>
          <a:p>
            <a:pPr algn="ctr"/>
            <a:r>
              <a:rPr lang="es-MX" sz="1600" b="1" dirty="0"/>
              <a:t>REQUISITOS</a:t>
            </a:r>
            <a:r>
              <a:rPr lang="es-MX" sz="1600" b="1" dirty="0" smtClean="0"/>
              <a:t>:</a:t>
            </a:r>
            <a:endParaRPr lang="es-MX" sz="1600" dirty="0"/>
          </a:p>
          <a:p>
            <a:pPr algn="ctr"/>
            <a:r>
              <a:rPr lang="es-MX" sz="1600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ESCRITURA – TITULO DE PROPIEDAD –</a:t>
            </a:r>
          </a:p>
          <a:p>
            <a:pPr algn="ctr"/>
            <a:r>
              <a:rPr lang="es-MX" sz="1400" b="1" dirty="0"/>
              <a:t> CESION DE DERECHOS</a:t>
            </a:r>
          </a:p>
          <a:p>
            <a:pPr algn="ctr"/>
            <a:r>
              <a:rPr lang="es-MX" sz="1400" b="1" dirty="0"/>
              <a:t>2.- PLANO DE LOCALIZACION DE LAS (4) CALLES</a:t>
            </a:r>
          </a:p>
          <a:p>
            <a:pPr algn="ctr"/>
            <a:r>
              <a:rPr lang="es-MX" sz="1400" b="1" dirty="0"/>
              <a:t>Y DISTANCIA APROXIMADA A LA ESQUINA</a:t>
            </a:r>
          </a:p>
          <a:p>
            <a:pPr algn="ctr"/>
            <a:r>
              <a:rPr lang="es-MX" sz="1400" b="1" dirty="0"/>
              <a:t>3.- FOTOGRAFIAS IMPRESAS A COLOR EN HOJA BLANCA DEL PREDIO DE DIFERENTE </a:t>
            </a:r>
          </a:p>
          <a:p>
            <a:pPr algn="ctr"/>
            <a:r>
              <a:rPr lang="es-MX" sz="1400" b="1" dirty="0"/>
              <a:t>ANGULO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CASA (4 INTERIOR Y 2 EXTERIOR)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TERRENO (3)</a:t>
            </a:r>
          </a:p>
          <a:p>
            <a:pPr algn="ctr"/>
            <a:r>
              <a:rPr lang="es-MX" sz="1400" b="1" dirty="0"/>
              <a:t>4.- IDENTIFICACIÓN DEL PROPIETARIO</a:t>
            </a:r>
          </a:p>
          <a:p>
            <a:pPr algn="ctr"/>
            <a:r>
              <a:rPr lang="es-MX" sz="1400" b="1" dirty="0"/>
              <a:t> 5.- PAGO DE DERECHOS DE APERTURA</a:t>
            </a:r>
          </a:p>
          <a:p>
            <a:pPr algn="ctr"/>
            <a:r>
              <a:rPr lang="es-MX" sz="1400" b="1" dirty="0"/>
              <a:t>6.- COMPROBANTE DE DOMICILIO</a:t>
            </a:r>
          </a:p>
          <a:p>
            <a:pPr algn="ctr"/>
            <a:r>
              <a:rPr lang="es-MX" sz="1400" b="1" dirty="0"/>
              <a:t>ADEMÁS </a:t>
            </a:r>
            <a:r>
              <a:rPr lang="es-MX" sz="1400" b="1" dirty="0" smtClean="0"/>
              <a:t>EL </a:t>
            </a:r>
            <a:r>
              <a:rPr lang="es-MX" sz="1400" b="1" dirty="0"/>
              <a:t>TRAMITE LO SOLICTAN TERCEROS:</a:t>
            </a:r>
          </a:p>
          <a:p>
            <a:pPr algn="ctr"/>
            <a:r>
              <a:rPr lang="es-ES" sz="1400" b="1" dirty="0"/>
              <a:t>DEBERAN TRAER CARTA PODER SIMPLE </a:t>
            </a:r>
          </a:p>
          <a:p>
            <a:pPr algn="ctr"/>
            <a:r>
              <a:rPr lang="es-ES" sz="1400" b="1" dirty="0"/>
              <a:t>ACOMPAÑADA DE IDENTIFICACION OFICIAL</a:t>
            </a:r>
          </a:p>
          <a:p>
            <a:pPr algn="ctr"/>
            <a:endParaRPr lang="es-ES" sz="1200" dirty="0"/>
          </a:p>
          <a:p>
            <a:pPr algn="ctr"/>
            <a:r>
              <a:rPr lang="es-ES" sz="1600" b="1" dirty="0"/>
              <a:t>PREVIO PAGO SEGÚN LEY DE INGRESOS </a:t>
            </a:r>
          </a:p>
          <a:p>
            <a:pPr algn="ctr"/>
            <a:r>
              <a:rPr lang="es-ES" sz="1600" b="1" dirty="0"/>
              <a:t>DEL </a:t>
            </a:r>
            <a:r>
              <a:rPr lang="es-ES" sz="1600" b="1" dirty="0" smtClean="0"/>
              <a:t>MUNICIPIO</a:t>
            </a:r>
          </a:p>
          <a:p>
            <a:pPr algn="ctr"/>
            <a:r>
              <a:rPr lang="es-ES" sz="1600" b="1" dirty="0" smtClean="0"/>
              <a:t>APERTURA DE CUENTA $577.37 </a:t>
            </a:r>
          </a:p>
          <a:p>
            <a:pPr algn="ctr"/>
            <a:r>
              <a:rPr lang="es-ES" sz="1600" b="1" dirty="0" smtClean="0"/>
              <a:t>FORMA $ 69.75</a:t>
            </a:r>
          </a:p>
          <a:p>
            <a:pPr algn="ctr"/>
            <a:r>
              <a:rPr lang="es-ES" sz="1600" b="1" dirty="0"/>
              <a:t>DURACIÓN </a:t>
            </a:r>
            <a:r>
              <a:rPr lang="es-ES" sz="1600" b="1"/>
              <a:t>TRAMITE </a:t>
            </a:r>
            <a:r>
              <a:rPr lang="es-ES" sz="1600" b="1" smtClean="0"/>
              <a:t>15 </a:t>
            </a:r>
            <a:r>
              <a:rPr lang="es-ES" sz="1600" b="1" dirty="0"/>
              <a:t>DÍAS</a:t>
            </a:r>
          </a:p>
          <a:p>
            <a:pPr algn="ctr"/>
            <a:endParaRPr lang="es-ES" sz="1600" b="1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7546" y="192155"/>
            <a:ext cx="1123920" cy="1096294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8738" y="178300"/>
            <a:ext cx="1123920" cy="1096294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8245" y="172757"/>
            <a:ext cx="1123920" cy="1096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494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7A95BB10-0460-46B3-BA16-ED87B5E11E68}"/>
              </a:ext>
            </a:extLst>
          </p:cNvPr>
          <p:cNvSpPr txBox="1"/>
          <p:nvPr/>
        </p:nvSpPr>
        <p:spPr>
          <a:xfrm>
            <a:off x="307130" y="1484056"/>
            <a:ext cx="3744753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COMPRA VENTA POR CESIÓN DE DERECHOS</a:t>
            </a:r>
          </a:p>
          <a:p>
            <a:pPr algn="ctr"/>
            <a:endParaRPr lang="es-MX" b="1" dirty="0"/>
          </a:p>
          <a:p>
            <a:pPr algn="ctr"/>
            <a:r>
              <a:rPr lang="es-MX" b="1" dirty="0"/>
              <a:t>REQUISITOS:</a:t>
            </a:r>
          </a:p>
          <a:p>
            <a:pPr algn="ctr"/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CESION DE DERECHOS </a:t>
            </a:r>
            <a:r>
              <a:rPr lang="es-MX" sz="1400" b="1" dirty="0" smtClean="0"/>
              <a:t>ACTUAL Y ANTERIOR CANCELADA</a:t>
            </a:r>
            <a:endParaRPr lang="es-MX" sz="1400" b="1" dirty="0"/>
          </a:p>
          <a:p>
            <a:pPr algn="ctr"/>
            <a:r>
              <a:rPr lang="es-MX" sz="1400" b="1" dirty="0"/>
              <a:t>2.- PLANO DE LOCALIZACION DE LAS (4) CALLES</a:t>
            </a:r>
          </a:p>
          <a:p>
            <a:pPr algn="ctr"/>
            <a:r>
              <a:rPr lang="es-MX" sz="1400" b="1" dirty="0"/>
              <a:t>3.- FOTOGRAFIAS IMPRESAS A COLOR EN HOJA BLANCA DEL PREDIO DE DIFERENTE </a:t>
            </a:r>
          </a:p>
          <a:p>
            <a:pPr algn="ctr"/>
            <a:r>
              <a:rPr lang="es-MX" sz="1400" b="1" dirty="0"/>
              <a:t>ANGULO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CASA (4 INTERIOR Y 2 EXTERIOR)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TERRENO (3)</a:t>
            </a:r>
          </a:p>
          <a:p>
            <a:pPr algn="ctr"/>
            <a:r>
              <a:rPr lang="es-MX" sz="1400" b="1" dirty="0"/>
              <a:t>4.- IDENTIFICACIÓN DEL PROPIETARIO</a:t>
            </a:r>
          </a:p>
          <a:p>
            <a:pPr algn="ctr"/>
            <a:r>
              <a:rPr lang="es-MX" sz="1400" b="1" dirty="0"/>
              <a:t>5.- COMPROBANTE DE DOMICILIO</a:t>
            </a:r>
          </a:p>
          <a:p>
            <a:pPr algn="ctr"/>
            <a:r>
              <a:rPr lang="es-MX" sz="1400" b="1" dirty="0"/>
              <a:t>6. PAGO PREDIAL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ADEMÁS SI EL TRAMITE LO SOLICTAN TERCEROS:</a:t>
            </a:r>
          </a:p>
          <a:p>
            <a:pPr algn="ctr"/>
            <a:r>
              <a:rPr lang="es-ES" sz="1400" b="1" dirty="0"/>
              <a:t>DEBERAN TRAER CARTA PODER SIMPLE </a:t>
            </a:r>
          </a:p>
          <a:p>
            <a:pPr algn="ctr"/>
            <a:r>
              <a:rPr lang="es-ES" sz="1400" b="1" dirty="0"/>
              <a:t>ACOMPAÑADA DE IDENTIFICACION OFICIAL</a:t>
            </a:r>
          </a:p>
          <a:p>
            <a:pPr algn="ctr"/>
            <a:endParaRPr lang="es-ES" sz="1200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7A95BB10-0460-46B3-BA16-ED87B5E11E68}"/>
              </a:ext>
            </a:extLst>
          </p:cNvPr>
          <p:cNvSpPr txBox="1"/>
          <p:nvPr/>
        </p:nvSpPr>
        <p:spPr>
          <a:xfrm>
            <a:off x="4050626" y="1478514"/>
            <a:ext cx="3744753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COMPRA VENTA POR CESIÓN DE DERECHOS</a:t>
            </a:r>
          </a:p>
          <a:p>
            <a:pPr algn="ctr"/>
            <a:endParaRPr lang="es-MX" b="1" dirty="0"/>
          </a:p>
          <a:p>
            <a:pPr algn="ctr"/>
            <a:r>
              <a:rPr lang="es-MX" b="1" dirty="0"/>
              <a:t>REQUISITOS:</a:t>
            </a:r>
          </a:p>
          <a:p>
            <a:pPr algn="ctr"/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CESION DE DERECHOS </a:t>
            </a:r>
            <a:r>
              <a:rPr lang="es-MX" sz="1400" b="1" dirty="0" smtClean="0"/>
              <a:t>ACTUAL Y ANTERIOR CANCELADA</a:t>
            </a:r>
            <a:endParaRPr lang="es-MX" sz="1400" b="1" dirty="0"/>
          </a:p>
          <a:p>
            <a:pPr algn="ctr"/>
            <a:r>
              <a:rPr lang="es-MX" sz="1400" b="1" dirty="0"/>
              <a:t>2.- PLANO DE LOCALIZACION DE LAS (4) CALLES</a:t>
            </a:r>
          </a:p>
          <a:p>
            <a:pPr algn="ctr"/>
            <a:r>
              <a:rPr lang="es-MX" sz="1400" b="1" dirty="0"/>
              <a:t>3.- FOTOGRAFIAS IMPRESAS A COLOR EN HOJA BLANCA DEL PREDIO DE DIFERENTE </a:t>
            </a:r>
          </a:p>
          <a:p>
            <a:pPr algn="ctr"/>
            <a:r>
              <a:rPr lang="es-MX" sz="1400" b="1" dirty="0"/>
              <a:t>ANGULO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CASA (4 INTERIOR Y 2 EXTERIOR)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TERRENO (3)</a:t>
            </a:r>
          </a:p>
          <a:p>
            <a:pPr algn="ctr"/>
            <a:r>
              <a:rPr lang="es-MX" sz="1400" b="1" dirty="0"/>
              <a:t>4.- IDENTIFICACIÓN DEL PROPIETARIO</a:t>
            </a:r>
          </a:p>
          <a:p>
            <a:pPr algn="ctr"/>
            <a:r>
              <a:rPr lang="es-MX" sz="1400" b="1" dirty="0"/>
              <a:t>5.- COMPROBANTE DE DOMICILIO</a:t>
            </a:r>
          </a:p>
          <a:p>
            <a:pPr algn="ctr"/>
            <a:r>
              <a:rPr lang="es-MX" sz="1400" b="1" dirty="0"/>
              <a:t>6. PAGO PREDIAL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ADEMÁS SI EL TRAMITE LO SOLICTAN TERCEROS:</a:t>
            </a:r>
          </a:p>
          <a:p>
            <a:pPr algn="ctr"/>
            <a:r>
              <a:rPr lang="es-ES" sz="1400" b="1" dirty="0"/>
              <a:t>DEBERAN TRAER CARTA PODER SIMPLE </a:t>
            </a:r>
          </a:p>
          <a:p>
            <a:pPr algn="ctr"/>
            <a:r>
              <a:rPr lang="es-ES" sz="1400" b="1" dirty="0"/>
              <a:t>ACOMPAÑADA DE IDENTIFICACION OFICIAL</a:t>
            </a:r>
          </a:p>
          <a:p>
            <a:pPr algn="ctr"/>
            <a:endParaRPr lang="es-ES" sz="1200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7A95BB10-0460-46B3-BA16-ED87B5E11E68}"/>
              </a:ext>
            </a:extLst>
          </p:cNvPr>
          <p:cNvSpPr txBox="1"/>
          <p:nvPr/>
        </p:nvSpPr>
        <p:spPr>
          <a:xfrm>
            <a:off x="7993625" y="1489596"/>
            <a:ext cx="3744753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COMPRA VENTA POR CESIÓN DE DERECHOS</a:t>
            </a:r>
          </a:p>
          <a:p>
            <a:pPr algn="ctr"/>
            <a:endParaRPr lang="es-MX" b="1" dirty="0"/>
          </a:p>
          <a:p>
            <a:pPr algn="ctr"/>
            <a:r>
              <a:rPr lang="es-MX" b="1" dirty="0"/>
              <a:t>REQUISITOS:</a:t>
            </a:r>
          </a:p>
          <a:p>
            <a:pPr algn="ctr"/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CESION DE DERECHOS </a:t>
            </a:r>
            <a:r>
              <a:rPr lang="es-MX" sz="1400" b="1" dirty="0" smtClean="0"/>
              <a:t>ACTUAL Y ANTERIOR CANCELADA</a:t>
            </a:r>
            <a:endParaRPr lang="es-MX" sz="1400" b="1" dirty="0"/>
          </a:p>
          <a:p>
            <a:pPr algn="ctr"/>
            <a:r>
              <a:rPr lang="es-MX" sz="1400" b="1" dirty="0"/>
              <a:t>2.- PLANO DE LOCALIZACION DE LAS (4) CALLES</a:t>
            </a:r>
          </a:p>
          <a:p>
            <a:pPr algn="ctr"/>
            <a:r>
              <a:rPr lang="es-MX" sz="1400" b="1" dirty="0"/>
              <a:t>3.- FOTOGRAFIAS IMPRESAS A COLOR EN HOJA BLANCA DEL PREDIO DE DIFERENTE </a:t>
            </a:r>
          </a:p>
          <a:p>
            <a:pPr algn="ctr"/>
            <a:r>
              <a:rPr lang="es-MX" sz="1400" b="1" dirty="0"/>
              <a:t>ANGULO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CASA (4 INTERIOR Y 2 EXTERIOR)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TERRENO (3)</a:t>
            </a:r>
          </a:p>
          <a:p>
            <a:pPr algn="ctr"/>
            <a:r>
              <a:rPr lang="es-MX" sz="1400" b="1" dirty="0"/>
              <a:t>4.- IDENTIFICACIÓN DEL PROPIETARIO</a:t>
            </a:r>
          </a:p>
          <a:p>
            <a:pPr algn="ctr"/>
            <a:r>
              <a:rPr lang="es-MX" sz="1400" b="1" dirty="0"/>
              <a:t>5.- COMPROBANTE DE DOMICILIO</a:t>
            </a:r>
          </a:p>
          <a:p>
            <a:pPr algn="ctr"/>
            <a:r>
              <a:rPr lang="es-MX" sz="1400" b="1" dirty="0"/>
              <a:t>6. PAGO PREDIAL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ADEMÁS SI EL TRAMITE LO SOLICTAN TERCEROS:</a:t>
            </a:r>
          </a:p>
          <a:p>
            <a:pPr algn="ctr"/>
            <a:r>
              <a:rPr lang="es-ES" sz="1400" b="1" dirty="0"/>
              <a:t>DEBERAN TRAER CARTA PODER SIMPLE </a:t>
            </a:r>
          </a:p>
          <a:p>
            <a:pPr algn="ctr"/>
            <a:r>
              <a:rPr lang="es-ES" sz="1400" b="1" dirty="0"/>
              <a:t>ACOMPAÑADA DE IDENTIFICACION OFICIAL</a:t>
            </a:r>
          </a:p>
          <a:p>
            <a:pPr algn="ctr"/>
            <a:endParaRPr lang="es-ES" sz="1200" dirty="0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4607" y="451493"/>
            <a:ext cx="1123920" cy="1096294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6419" y="437639"/>
            <a:ext cx="1123920" cy="1096294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7727" y="457035"/>
            <a:ext cx="1123920" cy="1096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128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6F18284-CC7E-4DFD-8E95-B1DC7C896876}"/>
              </a:ext>
            </a:extLst>
          </p:cNvPr>
          <p:cNvSpPr txBox="1"/>
          <p:nvPr/>
        </p:nvSpPr>
        <p:spPr>
          <a:xfrm>
            <a:off x="307130" y="1275886"/>
            <a:ext cx="3744753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MANIFESTACION DE CONSTRUCCIÓN</a:t>
            </a:r>
          </a:p>
          <a:p>
            <a:pPr algn="ctr"/>
            <a:endParaRPr lang="es-MX" b="1" dirty="0"/>
          </a:p>
          <a:p>
            <a:pPr algn="ctr"/>
            <a:r>
              <a:rPr lang="es-MX" b="1" dirty="0"/>
              <a:t>REQUISITOS:</a:t>
            </a:r>
          </a:p>
          <a:p>
            <a:pPr algn="ctr"/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RECIBO PREDIAL AL CORRIENTE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2.- IDENTIFICACIÓN OFICIAL DEL PROPIETARIO 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3.- FOTOGRAFIAS DEL PREDIO DE DIFERENTE </a:t>
            </a:r>
          </a:p>
          <a:p>
            <a:pPr algn="ctr"/>
            <a:r>
              <a:rPr lang="es-MX" sz="1400" b="1" dirty="0"/>
              <a:t>ANGULO, IMPRESAS A COLOR EN HOJA BLANCA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CASA (4 INTERIOR Y 2 EXTERIOR)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s-MX" sz="1400" b="1" dirty="0"/>
          </a:p>
          <a:p>
            <a:pPr algn="ctr"/>
            <a:r>
              <a:rPr lang="es-MX" sz="1400" b="1" dirty="0"/>
              <a:t>4.- COMPROBANTE DE DOMICILIO NO MAYOR A 3 MESES (LUZ, AGUA, TELEFONO) </a:t>
            </a:r>
          </a:p>
          <a:p>
            <a:pPr algn="ctr"/>
            <a:endParaRPr lang="es-MX" sz="1400" b="1" dirty="0"/>
          </a:p>
          <a:p>
            <a:pPr algn="ctr"/>
            <a:endParaRPr lang="es-MX" sz="1600" b="1" dirty="0"/>
          </a:p>
          <a:p>
            <a:pPr algn="ctr"/>
            <a:endParaRPr lang="es-ES" sz="1200" dirty="0"/>
          </a:p>
          <a:p>
            <a:pPr algn="ctr"/>
            <a:r>
              <a:rPr lang="es-ES" sz="1600" b="1" dirty="0"/>
              <a:t>PREVIO PAGO SEGÚN LEY DE INGRESOS </a:t>
            </a:r>
          </a:p>
          <a:p>
            <a:pPr algn="ctr"/>
            <a:r>
              <a:rPr lang="es-ES" sz="1600" b="1" dirty="0"/>
              <a:t>DEL </a:t>
            </a:r>
            <a:r>
              <a:rPr lang="es-ES" sz="1600" b="1" dirty="0" smtClean="0"/>
              <a:t>MUNICIPIO</a:t>
            </a:r>
          </a:p>
          <a:p>
            <a:pPr algn="ctr"/>
            <a:r>
              <a:rPr lang="es-ES" sz="1600" b="1" dirty="0" smtClean="0"/>
              <a:t>TRAMITE $577.37</a:t>
            </a:r>
          </a:p>
          <a:p>
            <a:pPr algn="ctr"/>
            <a:r>
              <a:rPr lang="es-ES" sz="1600" b="1" dirty="0" smtClean="0"/>
              <a:t>FORMA $69.75</a:t>
            </a:r>
          </a:p>
          <a:p>
            <a:pPr algn="ctr"/>
            <a:r>
              <a:rPr lang="es-ES" sz="1600" b="1" dirty="0"/>
              <a:t>DURACIÓN TRAMITE </a:t>
            </a:r>
            <a:r>
              <a:rPr lang="es-ES" sz="1600" b="1" dirty="0" smtClean="0"/>
              <a:t>15 DÍAS</a:t>
            </a:r>
            <a:endParaRPr lang="es-ES" sz="1600" b="1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56F18284-CC7E-4DFD-8E95-B1DC7C896876}"/>
              </a:ext>
            </a:extLst>
          </p:cNvPr>
          <p:cNvSpPr txBox="1"/>
          <p:nvPr/>
        </p:nvSpPr>
        <p:spPr>
          <a:xfrm>
            <a:off x="4133745" y="1278652"/>
            <a:ext cx="3744753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MANIFESTACION DE CONSTRUCCIÓN</a:t>
            </a:r>
          </a:p>
          <a:p>
            <a:pPr algn="ctr"/>
            <a:endParaRPr lang="es-MX" b="1" dirty="0"/>
          </a:p>
          <a:p>
            <a:pPr algn="ctr"/>
            <a:r>
              <a:rPr lang="es-MX" b="1" dirty="0"/>
              <a:t>REQUISITOS:</a:t>
            </a:r>
          </a:p>
          <a:p>
            <a:pPr algn="ctr"/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RECIBO PREDIAL AL CORRIENTE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2.- IDENTIFICACIÓN OFICIAL DEL PROPIETARIO 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3.- FOTOGRAFIAS DEL PREDIO DE DIFERENTE </a:t>
            </a:r>
          </a:p>
          <a:p>
            <a:pPr algn="ctr"/>
            <a:r>
              <a:rPr lang="es-MX" sz="1400" b="1" dirty="0"/>
              <a:t>ANGULO, IMPRESAS A COLOR EN HOJA BLANCA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CASA (4 INTERIOR Y 2 EXTERIOR)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s-MX" sz="1400" b="1" dirty="0"/>
          </a:p>
          <a:p>
            <a:pPr algn="ctr"/>
            <a:r>
              <a:rPr lang="es-MX" sz="1400" b="1" dirty="0"/>
              <a:t>4.- COMPROBANTE DE DOMICILIO NO MAYOR A 3 MESES (LUZ, AGUA, TELEFONO) </a:t>
            </a:r>
          </a:p>
          <a:p>
            <a:pPr algn="ctr"/>
            <a:endParaRPr lang="es-MX" sz="1400" b="1" dirty="0"/>
          </a:p>
          <a:p>
            <a:pPr algn="ctr"/>
            <a:endParaRPr lang="es-MX" sz="1600" b="1" dirty="0"/>
          </a:p>
          <a:p>
            <a:pPr algn="ctr"/>
            <a:endParaRPr lang="es-ES" sz="1200" dirty="0"/>
          </a:p>
          <a:p>
            <a:pPr algn="ctr"/>
            <a:r>
              <a:rPr lang="es-ES" sz="1600" b="1" dirty="0"/>
              <a:t>PREVIO PAGO SEGÚN LEY DE INGRESOS </a:t>
            </a:r>
          </a:p>
          <a:p>
            <a:pPr algn="ctr"/>
            <a:r>
              <a:rPr lang="es-ES" sz="1600" b="1" dirty="0"/>
              <a:t>DEL </a:t>
            </a:r>
            <a:r>
              <a:rPr lang="es-ES" sz="1600" b="1" dirty="0" smtClean="0"/>
              <a:t>MUNICIPIO</a:t>
            </a:r>
          </a:p>
          <a:p>
            <a:pPr algn="ctr"/>
            <a:r>
              <a:rPr lang="es-ES" sz="1600" b="1" dirty="0" smtClean="0"/>
              <a:t>TRAMITE $577.37</a:t>
            </a:r>
          </a:p>
          <a:p>
            <a:pPr algn="ctr"/>
            <a:r>
              <a:rPr lang="es-ES" sz="1600" b="1" dirty="0" smtClean="0"/>
              <a:t>FORMA $69.75</a:t>
            </a:r>
          </a:p>
          <a:p>
            <a:pPr algn="ctr"/>
            <a:r>
              <a:rPr lang="es-ES" sz="1600" b="1" dirty="0"/>
              <a:t>DURACIÓN TRAMITE </a:t>
            </a:r>
            <a:r>
              <a:rPr lang="es-ES" sz="1600" b="1" dirty="0" smtClean="0"/>
              <a:t>15 DÍAS</a:t>
            </a:r>
            <a:endParaRPr lang="es-ES" sz="1600" b="1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6F18284-CC7E-4DFD-8E95-B1DC7C896876}"/>
              </a:ext>
            </a:extLst>
          </p:cNvPr>
          <p:cNvSpPr txBox="1"/>
          <p:nvPr/>
        </p:nvSpPr>
        <p:spPr>
          <a:xfrm>
            <a:off x="8051808" y="1281422"/>
            <a:ext cx="3744753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MANIFESTACION DE CONSTRUCCIÓN</a:t>
            </a:r>
          </a:p>
          <a:p>
            <a:pPr algn="ctr"/>
            <a:endParaRPr lang="es-MX" b="1" dirty="0"/>
          </a:p>
          <a:p>
            <a:pPr algn="ctr"/>
            <a:r>
              <a:rPr lang="es-MX" b="1" dirty="0"/>
              <a:t>REQUISITOS:</a:t>
            </a:r>
          </a:p>
          <a:p>
            <a:pPr algn="ctr"/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RECIBO PREDIAL AL CORRIENTE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2.- IDENTIFICACIÓN OFICIAL DEL PROPIETARIO 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3.- FOTOGRAFIAS DEL PREDIO DE DIFERENTE </a:t>
            </a:r>
          </a:p>
          <a:p>
            <a:pPr algn="ctr"/>
            <a:r>
              <a:rPr lang="es-MX" sz="1400" b="1" dirty="0"/>
              <a:t>ANGULO, IMPRESAS A COLOR EN HOJA BLANCA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CASA (4 INTERIOR Y 2 EXTERIOR)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s-MX" sz="1400" b="1" dirty="0"/>
          </a:p>
          <a:p>
            <a:pPr algn="ctr"/>
            <a:r>
              <a:rPr lang="es-MX" sz="1400" b="1" dirty="0"/>
              <a:t>4.- COMPROBANTE DE DOMICILIO NO MAYOR A 3 MESES (LUZ, AGUA, TELEFONO) </a:t>
            </a:r>
          </a:p>
          <a:p>
            <a:pPr algn="ctr"/>
            <a:endParaRPr lang="es-MX" sz="1400" b="1" dirty="0"/>
          </a:p>
          <a:p>
            <a:pPr algn="ctr"/>
            <a:endParaRPr lang="es-MX" sz="1600" b="1" dirty="0"/>
          </a:p>
          <a:p>
            <a:pPr algn="ctr"/>
            <a:endParaRPr lang="es-ES" sz="1200" dirty="0"/>
          </a:p>
          <a:p>
            <a:pPr algn="ctr"/>
            <a:r>
              <a:rPr lang="es-ES" sz="1600" b="1" dirty="0"/>
              <a:t>PREVIO PAGO SEGÚN LEY DE INGRESOS </a:t>
            </a:r>
          </a:p>
          <a:p>
            <a:pPr algn="ctr"/>
            <a:r>
              <a:rPr lang="es-ES" sz="1600" b="1" dirty="0"/>
              <a:t>DEL </a:t>
            </a:r>
            <a:r>
              <a:rPr lang="es-ES" sz="1600" b="1" dirty="0" smtClean="0"/>
              <a:t>MUNICIPIO</a:t>
            </a:r>
          </a:p>
          <a:p>
            <a:pPr algn="ctr"/>
            <a:r>
              <a:rPr lang="es-ES" sz="1600" b="1" dirty="0" smtClean="0"/>
              <a:t>TRAMITE $577.37</a:t>
            </a:r>
          </a:p>
          <a:p>
            <a:pPr algn="ctr"/>
            <a:r>
              <a:rPr lang="es-ES" sz="1600" b="1" dirty="0" smtClean="0"/>
              <a:t>FORMA $69.75</a:t>
            </a:r>
          </a:p>
          <a:p>
            <a:pPr algn="ctr"/>
            <a:r>
              <a:rPr lang="es-ES" sz="1600" b="1" dirty="0"/>
              <a:t>DURACIÓN TRAMITE </a:t>
            </a:r>
            <a:r>
              <a:rPr lang="es-ES" sz="1600" b="1" dirty="0" smtClean="0"/>
              <a:t>15 DÍAS</a:t>
            </a:r>
            <a:endParaRPr lang="es-ES" sz="1600" b="1" dirty="0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8574" y="238131"/>
            <a:ext cx="1123920" cy="1096294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1823" y="232589"/>
            <a:ext cx="1123920" cy="1096294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8199" y="227048"/>
            <a:ext cx="1123920" cy="1096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613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56F18284-CC7E-4DFD-8E95-B1DC7C896876}"/>
              </a:ext>
            </a:extLst>
          </p:cNvPr>
          <p:cNvSpPr txBox="1"/>
          <p:nvPr/>
        </p:nvSpPr>
        <p:spPr>
          <a:xfrm>
            <a:off x="307130" y="1275886"/>
            <a:ext cx="3744753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HISTORIAL CATASTRAL</a:t>
            </a:r>
            <a:endParaRPr lang="es-MX" b="1" dirty="0"/>
          </a:p>
          <a:p>
            <a:pPr algn="ctr"/>
            <a:r>
              <a:rPr lang="es-MX" b="1" dirty="0"/>
              <a:t>REQUISITOS:</a:t>
            </a:r>
          </a:p>
          <a:p>
            <a:pPr algn="ctr"/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RECIBO PREDIAL AL CORRIENTE</a:t>
            </a:r>
          </a:p>
          <a:p>
            <a:pPr algn="ctr"/>
            <a:endParaRPr lang="es-MX" sz="800" b="1" dirty="0"/>
          </a:p>
          <a:p>
            <a:pPr algn="ctr"/>
            <a:r>
              <a:rPr lang="es-MX" sz="1400" b="1" dirty="0"/>
              <a:t>2.- IDENTIFICACIÓN OFICIAL DEL PROPIETARIO </a:t>
            </a:r>
          </a:p>
          <a:p>
            <a:pPr algn="ctr"/>
            <a:endParaRPr lang="es-MX" sz="800" b="1" dirty="0"/>
          </a:p>
          <a:p>
            <a:pPr algn="ctr"/>
            <a:r>
              <a:rPr lang="es-MX" sz="1400" b="1" dirty="0"/>
              <a:t>3.- FOTOGRAFIAS DEL PREDIO DE DIFERENTE </a:t>
            </a:r>
          </a:p>
          <a:p>
            <a:pPr algn="ctr"/>
            <a:r>
              <a:rPr lang="es-MX" sz="1400" b="1" dirty="0"/>
              <a:t>ANGULO, IMPRESAS A COLOR EN HOJA BLANCA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CASA (4 INTERIOR Y 2 </a:t>
            </a:r>
            <a:r>
              <a:rPr lang="es-MX" sz="1400" b="1" dirty="0" smtClean="0"/>
              <a:t>EXTERIOR) PARA ACTUALIZACIÓN DE VALORES</a:t>
            </a:r>
            <a:endParaRPr lang="es-MX" sz="1400" b="1" dirty="0"/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s-MX" sz="800" b="1" dirty="0"/>
          </a:p>
          <a:p>
            <a:pPr algn="ctr"/>
            <a:r>
              <a:rPr lang="es-MX" sz="1400" b="1" dirty="0"/>
              <a:t>4.- COMPROBANTE DE DOMICILIO NO MAYOR A 3 MESES (LUZ, AGUA, TELEFONO) </a:t>
            </a:r>
          </a:p>
          <a:p>
            <a:pPr algn="ctr"/>
            <a:endParaRPr lang="es-MX" sz="1400" b="1" dirty="0" smtClean="0"/>
          </a:p>
          <a:p>
            <a:pPr algn="ctr"/>
            <a:r>
              <a:rPr lang="es-MX" sz="1400" b="1" dirty="0"/>
              <a:t>5</a:t>
            </a:r>
            <a:r>
              <a:rPr lang="es-MX" sz="1400" b="1" dirty="0" smtClean="0"/>
              <a:t>.- </a:t>
            </a:r>
            <a:r>
              <a:rPr lang="es-MX" sz="1400" b="1" dirty="0" smtClean="0"/>
              <a:t>CARTA PODER SI SON TERCERAS PERSONAS</a:t>
            </a:r>
            <a:endParaRPr lang="es-MX" sz="1600" b="1" dirty="0"/>
          </a:p>
          <a:p>
            <a:pPr algn="ctr"/>
            <a:endParaRPr lang="es-ES" sz="800" dirty="0"/>
          </a:p>
          <a:p>
            <a:pPr algn="ctr"/>
            <a:r>
              <a:rPr lang="es-ES" sz="1400" b="1" dirty="0"/>
              <a:t>PREVIO PAGO SEGÚN LEY DE INGRESOS </a:t>
            </a:r>
            <a:endParaRPr lang="es-ES" sz="1400" b="1" dirty="0" smtClean="0"/>
          </a:p>
          <a:p>
            <a:pPr algn="ctr"/>
            <a:r>
              <a:rPr lang="es-ES" sz="1400" b="1" dirty="0" smtClean="0"/>
              <a:t>DEL MUNICIPIO</a:t>
            </a:r>
          </a:p>
          <a:p>
            <a:pPr algn="ctr"/>
            <a:r>
              <a:rPr lang="es-ES" sz="1400" b="1" dirty="0" smtClean="0"/>
              <a:t>HISTORIAL $167.48----BUSQUEDA $65.45</a:t>
            </a:r>
          </a:p>
          <a:p>
            <a:pPr algn="ctr"/>
            <a:r>
              <a:rPr lang="es-ES" sz="1400" b="1" dirty="0" smtClean="0"/>
              <a:t>FORMA $69.75</a:t>
            </a:r>
          </a:p>
          <a:p>
            <a:pPr algn="ctr"/>
            <a:r>
              <a:rPr lang="es-ES" sz="1400" b="1" dirty="0"/>
              <a:t>DURACIÓN TRAMITE </a:t>
            </a:r>
            <a:r>
              <a:rPr lang="es-ES" sz="1400" b="1" dirty="0" smtClean="0"/>
              <a:t>15 DÍAS</a:t>
            </a:r>
            <a:endParaRPr lang="es-ES" sz="1400" b="1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6F18284-CC7E-4DFD-8E95-B1DC7C896876}"/>
              </a:ext>
            </a:extLst>
          </p:cNvPr>
          <p:cNvSpPr txBox="1"/>
          <p:nvPr/>
        </p:nvSpPr>
        <p:spPr>
          <a:xfrm>
            <a:off x="4191935" y="1286972"/>
            <a:ext cx="3744753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HISTORIAL CATASTRAL</a:t>
            </a:r>
            <a:endParaRPr lang="es-MX" b="1" dirty="0"/>
          </a:p>
          <a:p>
            <a:pPr algn="ctr"/>
            <a:r>
              <a:rPr lang="es-MX" b="1" dirty="0"/>
              <a:t>REQUISITOS:</a:t>
            </a:r>
          </a:p>
          <a:p>
            <a:pPr algn="ctr"/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RECIBO PREDIAL AL CORRIENTE</a:t>
            </a:r>
          </a:p>
          <a:p>
            <a:pPr algn="ctr"/>
            <a:endParaRPr lang="es-MX" sz="800" b="1" dirty="0"/>
          </a:p>
          <a:p>
            <a:pPr algn="ctr"/>
            <a:r>
              <a:rPr lang="es-MX" sz="1400" b="1" dirty="0"/>
              <a:t>2.- IDENTIFICACIÓN OFICIAL DEL PROPIETARIO </a:t>
            </a:r>
          </a:p>
          <a:p>
            <a:pPr algn="ctr"/>
            <a:endParaRPr lang="es-MX" sz="800" b="1" dirty="0"/>
          </a:p>
          <a:p>
            <a:pPr algn="ctr"/>
            <a:r>
              <a:rPr lang="es-MX" sz="1400" b="1" dirty="0"/>
              <a:t>3.- FOTOGRAFIAS DEL PREDIO DE DIFERENTE </a:t>
            </a:r>
          </a:p>
          <a:p>
            <a:pPr algn="ctr"/>
            <a:r>
              <a:rPr lang="es-MX" sz="1400" b="1" dirty="0"/>
              <a:t>ANGULO, IMPRESAS A COLOR EN HOJA BLANCA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CASA (4 INTERIOR Y 2 </a:t>
            </a:r>
            <a:r>
              <a:rPr lang="es-MX" sz="1400" b="1" dirty="0" smtClean="0"/>
              <a:t>EXTERIOR) PARA ACTUALIZACIÓN DE VALORES</a:t>
            </a:r>
            <a:endParaRPr lang="es-MX" sz="1400" b="1" dirty="0"/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s-MX" sz="800" b="1" dirty="0"/>
          </a:p>
          <a:p>
            <a:pPr algn="ctr"/>
            <a:r>
              <a:rPr lang="es-MX" sz="1400" b="1" dirty="0"/>
              <a:t>4.- COMPROBANTE DE DOMICILIO NO MAYOR A 3 MESES (LUZ, AGUA, TELEFONO) </a:t>
            </a:r>
          </a:p>
          <a:p>
            <a:pPr algn="ctr"/>
            <a:endParaRPr lang="es-MX" sz="800" b="1" dirty="0" smtClean="0"/>
          </a:p>
          <a:p>
            <a:pPr algn="ctr"/>
            <a:r>
              <a:rPr lang="es-MX" sz="1400" b="1" dirty="0" smtClean="0"/>
              <a:t>5.- </a:t>
            </a:r>
            <a:r>
              <a:rPr lang="es-MX" sz="1400" b="1" dirty="0" smtClean="0"/>
              <a:t>CARTA PODER SI SON TERCERAS PERSONAS</a:t>
            </a:r>
            <a:endParaRPr lang="es-MX" sz="1600" b="1" dirty="0"/>
          </a:p>
          <a:p>
            <a:pPr algn="ctr"/>
            <a:endParaRPr lang="es-ES" sz="800" dirty="0"/>
          </a:p>
          <a:p>
            <a:pPr algn="ctr"/>
            <a:r>
              <a:rPr lang="es-ES" sz="1400" b="1" dirty="0"/>
              <a:t>PREVIO PAGO SEGÚN LEY DE INGRESOS </a:t>
            </a:r>
            <a:endParaRPr lang="es-ES" sz="1400" b="1" dirty="0" smtClean="0"/>
          </a:p>
          <a:p>
            <a:pPr algn="ctr"/>
            <a:r>
              <a:rPr lang="es-ES" sz="1400" b="1" dirty="0" smtClean="0"/>
              <a:t>DEL MUNICIPIO</a:t>
            </a:r>
          </a:p>
          <a:p>
            <a:pPr algn="ctr"/>
            <a:r>
              <a:rPr lang="es-ES" sz="1400" b="1" dirty="0" smtClean="0"/>
              <a:t>HISTORIAL $167.48----BUSQUEDA $65.45</a:t>
            </a:r>
          </a:p>
          <a:p>
            <a:pPr algn="ctr"/>
            <a:r>
              <a:rPr lang="es-ES" sz="1400" b="1" dirty="0" smtClean="0"/>
              <a:t>FORMA $69.75</a:t>
            </a:r>
          </a:p>
          <a:p>
            <a:pPr algn="ctr"/>
            <a:r>
              <a:rPr lang="es-ES" sz="1400" b="1" dirty="0"/>
              <a:t>DURACIÓN TRAMITE </a:t>
            </a:r>
            <a:r>
              <a:rPr lang="es-ES" sz="1400" b="1" dirty="0" smtClean="0"/>
              <a:t>15 DÍAS</a:t>
            </a:r>
            <a:endParaRPr lang="es-ES" sz="1400" b="1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56F18284-CC7E-4DFD-8E95-B1DC7C896876}"/>
              </a:ext>
            </a:extLst>
          </p:cNvPr>
          <p:cNvSpPr txBox="1"/>
          <p:nvPr/>
        </p:nvSpPr>
        <p:spPr>
          <a:xfrm>
            <a:off x="7927114" y="1281431"/>
            <a:ext cx="3744753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HISTORIAL CATASTRAL</a:t>
            </a:r>
            <a:endParaRPr lang="es-MX" b="1" dirty="0"/>
          </a:p>
          <a:p>
            <a:pPr algn="ctr"/>
            <a:r>
              <a:rPr lang="es-MX" b="1" dirty="0"/>
              <a:t>REQUISITOS:</a:t>
            </a:r>
          </a:p>
          <a:p>
            <a:pPr algn="ctr"/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RECIBO PREDIAL AL CORRIENTE</a:t>
            </a:r>
          </a:p>
          <a:p>
            <a:pPr algn="ctr"/>
            <a:endParaRPr lang="es-MX" sz="800" b="1" dirty="0"/>
          </a:p>
          <a:p>
            <a:pPr algn="ctr"/>
            <a:r>
              <a:rPr lang="es-MX" sz="1400" b="1" dirty="0"/>
              <a:t>2.- IDENTIFICACIÓN OFICIAL DEL PROPIETARIO </a:t>
            </a:r>
          </a:p>
          <a:p>
            <a:pPr algn="ctr"/>
            <a:endParaRPr lang="es-MX" sz="800" b="1" dirty="0"/>
          </a:p>
          <a:p>
            <a:pPr algn="ctr"/>
            <a:r>
              <a:rPr lang="es-MX" sz="1400" b="1" dirty="0"/>
              <a:t>3.- FOTOGRAFIAS DEL PREDIO DE DIFERENTE </a:t>
            </a:r>
          </a:p>
          <a:p>
            <a:pPr algn="ctr"/>
            <a:r>
              <a:rPr lang="es-MX" sz="1400" b="1" dirty="0"/>
              <a:t>ANGULO, IMPRESAS A COLOR EN HOJA BLANCA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CASA (4 INTERIOR Y 2 </a:t>
            </a:r>
            <a:r>
              <a:rPr lang="es-MX" sz="1400" b="1" dirty="0" smtClean="0"/>
              <a:t>EXTERIOR) PARA ACTUALIZACIÓN DE VALORES</a:t>
            </a:r>
            <a:endParaRPr lang="es-MX" sz="1400" b="1" dirty="0"/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s-MX" sz="800" b="1" dirty="0"/>
          </a:p>
          <a:p>
            <a:pPr algn="ctr"/>
            <a:r>
              <a:rPr lang="es-MX" sz="1400" b="1" dirty="0"/>
              <a:t>4.- COMPROBANTE DE DOMICILIO NO MAYOR A 3 MESES (LUZ, AGUA, TELEFONO) </a:t>
            </a:r>
          </a:p>
          <a:p>
            <a:pPr algn="ctr"/>
            <a:endParaRPr lang="es-MX" sz="800" b="1" dirty="0" smtClean="0"/>
          </a:p>
          <a:p>
            <a:pPr algn="ctr"/>
            <a:r>
              <a:rPr lang="es-MX" sz="1400" b="1" dirty="0" smtClean="0"/>
              <a:t>5.- </a:t>
            </a:r>
            <a:r>
              <a:rPr lang="es-MX" sz="1400" b="1" dirty="0" smtClean="0"/>
              <a:t>CARTA PODER SI SON TERCERAS PERSONAS</a:t>
            </a:r>
            <a:endParaRPr lang="es-MX" sz="1600" b="1" dirty="0"/>
          </a:p>
          <a:p>
            <a:pPr algn="ctr"/>
            <a:endParaRPr lang="es-ES" sz="800" dirty="0"/>
          </a:p>
          <a:p>
            <a:pPr algn="ctr"/>
            <a:r>
              <a:rPr lang="es-ES" sz="1400" b="1" dirty="0"/>
              <a:t>PREVIO PAGO SEGÚN LEY DE INGRESOS </a:t>
            </a:r>
            <a:endParaRPr lang="es-ES" sz="1400" b="1" dirty="0" smtClean="0"/>
          </a:p>
          <a:p>
            <a:pPr algn="ctr"/>
            <a:r>
              <a:rPr lang="es-ES" sz="1400" b="1" dirty="0" smtClean="0"/>
              <a:t>DEL MUNICIPIO</a:t>
            </a:r>
          </a:p>
          <a:p>
            <a:pPr algn="ctr"/>
            <a:r>
              <a:rPr lang="es-ES" sz="1400" b="1" dirty="0" smtClean="0"/>
              <a:t>HISTORIAL $167.48----BUSQUEDA $65.45</a:t>
            </a:r>
          </a:p>
          <a:p>
            <a:pPr algn="ctr"/>
            <a:r>
              <a:rPr lang="es-ES" sz="1400" b="1" dirty="0" smtClean="0"/>
              <a:t>FORMA $69.75</a:t>
            </a:r>
          </a:p>
          <a:p>
            <a:pPr algn="ctr"/>
            <a:r>
              <a:rPr lang="es-ES" sz="1400" b="1" dirty="0"/>
              <a:t>DURACIÓN TRAMITE </a:t>
            </a:r>
            <a:r>
              <a:rPr lang="es-ES" sz="1400" b="1" dirty="0" smtClean="0"/>
              <a:t>15 DÍAS</a:t>
            </a:r>
            <a:endParaRPr lang="es-ES" sz="1400" b="1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1823" y="232589"/>
            <a:ext cx="1123920" cy="1096294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0568" y="287615"/>
            <a:ext cx="1021745" cy="996631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6338" y="323939"/>
            <a:ext cx="1021745" cy="996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238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B5BA54B5-0CE6-48E6-A65D-EEBD3CB84F50}"/>
              </a:ext>
            </a:extLst>
          </p:cNvPr>
          <p:cNvSpPr txBox="1"/>
          <p:nvPr/>
        </p:nvSpPr>
        <p:spPr>
          <a:xfrm>
            <a:off x="307130" y="1208014"/>
            <a:ext cx="3744753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REGISTRO DE </a:t>
            </a:r>
            <a:r>
              <a:rPr lang="es-MX" b="1" dirty="0" smtClean="0"/>
              <a:t>SUBDIVISIÓN</a:t>
            </a:r>
            <a:endParaRPr lang="es-MX" b="1" dirty="0"/>
          </a:p>
          <a:p>
            <a:pPr algn="ctr"/>
            <a:r>
              <a:rPr lang="es-MX" b="1" dirty="0"/>
              <a:t>REQUISITOS</a:t>
            </a:r>
            <a:r>
              <a:rPr lang="es-MX" b="1" dirty="0" smtClean="0"/>
              <a:t>:</a:t>
            </a:r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ORIGINAL DEL PERMISO DE OBRAS PÚBLICAS</a:t>
            </a:r>
          </a:p>
          <a:p>
            <a:pPr algn="ctr"/>
            <a:r>
              <a:rPr lang="es-MX" sz="1400" b="1" dirty="0"/>
              <a:t>2.- PLANO ESTADO ACTUAL Y PROPUESTO SELLADO POR OBRAS PÚBLICAS</a:t>
            </a:r>
          </a:p>
          <a:p>
            <a:pPr algn="ctr"/>
            <a:r>
              <a:rPr lang="es-MX" sz="1400" b="1" dirty="0"/>
              <a:t>3.- RECIBO PREDIAL PAGADO </a:t>
            </a:r>
          </a:p>
          <a:p>
            <a:pPr algn="ctr"/>
            <a:r>
              <a:rPr lang="es-MX" sz="1400" b="1" dirty="0"/>
              <a:t>4.- IDENTIFICACION OFICIAL</a:t>
            </a:r>
          </a:p>
          <a:p>
            <a:pPr algn="ctr"/>
            <a:r>
              <a:rPr lang="es-MX" sz="1400" b="1" dirty="0"/>
              <a:t>5.- FOTOGRAFIAS IMPRESAS A COLOR EN HOJA BLANCA DEL PREDIO DE DIFERENTE </a:t>
            </a:r>
          </a:p>
          <a:p>
            <a:pPr algn="ctr"/>
            <a:r>
              <a:rPr lang="es-MX" sz="1400" b="1" dirty="0"/>
              <a:t>ANGULO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CASA (4 INTERIOR Y 2 EXTERIOR)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TERRENO (3)</a:t>
            </a:r>
          </a:p>
          <a:p>
            <a:pPr algn="ctr"/>
            <a:r>
              <a:rPr lang="es-MX" sz="1400" b="1" dirty="0"/>
              <a:t>6.- PAGO DE APERTURA $</a:t>
            </a:r>
            <a:r>
              <a:rPr lang="es-MX" sz="1400" b="1" dirty="0" smtClean="0"/>
              <a:t>98.98 </a:t>
            </a:r>
            <a:r>
              <a:rPr lang="es-MX" sz="1400" b="1" dirty="0"/>
              <a:t>Y FORMA $</a:t>
            </a:r>
            <a:r>
              <a:rPr lang="es-MX" sz="1400" b="1" dirty="0" smtClean="0"/>
              <a:t>66.43</a:t>
            </a:r>
            <a:endParaRPr lang="es-MX" sz="1400" b="1" dirty="0"/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ADEMÁS SI EL TRAMITE LO SOLICTAN TERCEROS:</a:t>
            </a:r>
          </a:p>
          <a:p>
            <a:pPr algn="ctr"/>
            <a:r>
              <a:rPr lang="es-ES" sz="1400" b="1" dirty="0"/>
              <a:t>DEBERAN TRAER CARTA PODER SIMPLE </a:t>
            </a:r>
          </a:p>
          <a:p>
            <a:pPr algn="ctr"/>
            <a:r>
              <a:rPr lang="es-ES" sz="1400" b="1" dirty="0"/>
              <a:t>ACOMPAÑADA DE IDENTIFICACION OFICIAL</a:t>
            </a:r>
          </a:p>
          <a:p>
            <a:pPr algn="ctr"/>
            <a:endParaRPr lang="es-ES" sz="1200" dirty="0"/>
          </a:p>
          <a:p>
            <a:pPr algn="ctr"/>
            <a:r>
              <a:rPr lang="es-ES" sz="1600" b="1" dirty="0"/>
              <a:t>PREVIO PAGO SEGÚN LEY DE INGRESOS </a:t>
            </a:r>
          </a:p>
          <a:p>
            <a:pPr algn="ctr"/>
            <a:r>
              <a:rPr lang="es-ES" sz="1600" b="1" dirty="0"/>
              <a:t>DEL </a:t>
            </a:r>
            <a:r>
              <a:rPr lang="es-ES" sz="1600" b="1" dirty="0" smtClean="0"/>
              <a:t>MUNICIPIO</a:t>
            </a:r>
          </a:p>
          <a:p>
            <a:pPr algn="ctr"/>
            <a:endParaRPr lang="es-ES" sz="1600" b="1" dirty="0"/>
          </a:p>
          <a:p>
            <a:pPr algn="ctr"/>
            <a:r>
              <a:rPr lang="es-ES" sz="1600" b="1" dirty="0" smtClean="0"/>
              <a:t>DURACION TRAMITE 30 DÍAS</a:t>
            </a:r>
            <a:endParaRPr lang="es-ES" sz="1600" b="1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5BA54B5-0CE6-48E6-A65D-EEBD3CB84F50}"/>
              </a:ext>
            </a:extLst>
          </p:cNvPr>
          <p:cNvSpPr txBox="1"/>
          <p:nvPr/>
        </p:nvSpPr>
        <p:spPr>
          <a:xfrm>
            <a:off x="4075564" y="1210781"/>
            <a:ext cx="3744753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REGISTRO DE </a:t>
            </a:r>
            <a:r>
              <a:rPr lang="es-MX" b="1" dirty="0" smtClean="0"/>
              <a:t>SUBDIVISIÓN</a:t>
            </a:r>
            <a:endParaRPr lang="es-MX" b="1" dirty="0"/>
          </a:p>
          <a:p>
            <a:pPr algn="ctr"/>
            <a:r>
              <a:rPr lang="es-MX" b="1" dirty="0"/>
              <a:t>REQUISITOS</a:t>
            </a:r>
            <a:r>
              <a:rPr lang="es-MX" b="1" dirty="0" smtClean="0"/>
              <a:t>:</a:t>
            </a:r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ORIGINAL DEL PERMISO DE OBRAS PÚBLICAS</a:t>
            </a:r>
          </a:p>
          <a:p>
            <a:pPr algn="ctr"/>
            <a:r>
              <a:rPr lang="es-MX" sz="1400" b="1" dirty="0"/>
              <a:t>2.- PLANO ESTADO ACTUAL Y PROPUESTO SELLADO POR OBRAS PÚBLICAS</a:t>
            </a:r>
          </a:p>
          <a:p>
            <a:pPr algn="ctr"/>
            <a:r>
              <a:rPr lang="es-MX" sz="1400" b="1" dirty="0"/>
              <a:t>3.- RECIBO PREDIAL PAGADO </a:t>
            </a:r>
          </a:p>
          <a:p>
            <a:pPr algn="ctr"/>
            <a:r>
              <a:rPr lang="es-MX" sz="1400" b="1" dirty="0"/>
              <a:t>4.- IDENTIFICACION OFICIAL</a:t>
            </a:r>
          </a:p>
          <a:p>
            <a:pPr algn="ctr"/>
            <a:r>
              <a:rPr lang="es-MX" sz="1400" b="1" dirty="0"/>
              <a:t>5.- FOTOGRAFIAS IMPRESAS A COLOR EN HOJA BLANCA DEL PREDIO DE DIFERENTE </a:t>
            </a:r>
          </a:p>
          <a:p>
            <a:pPr algn="ctr"/>
            <a:r>
              <a:rPr lang="es-MX" sz="1400" b="1" dirty="0"/>
              <a:t>ANGULO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CASA (4 INTERIOR Y 2 EXTERIOR)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TERRENO (3)</a:t>
            </a:r>
          </a:p>
          <a:p>
            <a:pPr algn="ctr"/>
            <a:r>
              <a:rPr lang="es-MX" sz="1400" b="1" dirty="0"/>
              <a:t>6.- PAGO DE APERTURA $</a:t>
            </a:r>
            <a:r>
              <a:rPr lang="es-MX" sz="1400" b="1" dirty="0" smtClean="0"/>
              <a:t>98.98 </a:t>
            </a:r>
            <a:r>
              <a:rPr lang="es-MX" sz="1400" b="1" dirty="0"/>
              <a:t>Y FORMA $</a:t>
            </a:r>
            <a:r>
              <a:rPr lang="es-MX" sz="1400" b="1" dirty="0" smtClean="0"/>
              <a:t>66.43</a:t>
            </a:r>
            <a:endParaRPr lang="es-MX" sz="1400" b="1" dirty="0"/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ADEMÁS SI EL TRAMITE LO SOLICTAN TERCEROS:</a:t>
            </a:r>
          </a:p>
          <a:p>
            <a:pPr algn="ctr"/>
            <a:r>
              <a:rPr lang="es-ES" sz="1400" b="1" dirty="0"/>
              <a:t>DEBERAN TRAER CARTA PODER SIMPLE </a:t>
            </a:r>
          </a:p>
          <a:p>
            <a:pPr algn="ctr"/>
            <a:r>
              <a:rPr lang="es-ES" sz="1400" b="1" dirty="0"/>
              <a:t>ACOMPAÑADA DE IDENTIFICACION OFICIAL</a:t>
            </a:r>
          </a:p>
          <a:p>
            <a:pPr algn="ctr"/>
            <a:endParaRPr lang="es-ES" sz="1200" dirty="0"/>
          </a:p>
          <a:p>
            <a:pPr algn="ctr"/>
            <a:r>
              <a:rPr lang="es-ES" sz="1600" b="1" dirty="0"/>
              <a:t>PREVIO PAGO SEGÚN LEY DE INGRESOS </a:t>
            </a:r>
          </a:p>
          <a:p>
            <a:pPr algn="ctr"/>
            <a:r>
              <a:rPr lang="es-ES" sz="1600" b="1" dirty="0"/>
              <a:t>DEL </a:t>
            </a:r>
            <a:r>
              <a:rPr lang="es-ES" sz="1600" b="1" dirty="0" smtClean="0"/>
              <a:t>MUNICIPIO</a:t>
            </a:r>
          </a:p>
          <a:p>
            <a:pPr algn="ctr"/>
            <a:endParaRPr lang="es-ES" sz="1600" b="1" dirty="0"/>
          </a:p>
          <a:p>
            <a:pPr algn="ctr"/>
            <a:r>
              <a:rPr lang="es-ES" sz="1600" b="1" dirty="0" smtClean="0"/>
              <a:t>DURACION TRAMITE 30 DÍAS</a:t>
            </a:r>
            <a:endParaRPr lang="es-ES" sz="1600" b="1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5BA54B5-0CE6-48E6-A65D-EEBD3CB84F50}"/>
              </a:ext>
            </a:extLst>
          </p:cNvPr>
          <p:cNvSpPr txBox="1"/>
          <p:nvPr/>
        </p:nvSpPr>
        <p:spPr>
          <a:xfrm>
            <a:off x="7993623" y="1205241"/>
            <a:ext cx="3744753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REGISTRO DE </a:t>
            </a:r>
            <a:r>
              <a:rPr lang="es-MX" b="1" dirty="0" smtClean="0"/>
              <a:t>SUBDIVISIÓN</a:t>
            </a:r>
            <a:endParaRPr lang="es-MX" b="1" dirty="0"/>
          </a:p>
          <a:p>
            <a:pPr algn="ctr"/>
            <a:r>
              <a:rPr lang="es-MX" b="1" dirty="0"/>
              <a:t>REQUISITOS</a:t>
            </a:r>
            <a:r>
              <a:rPr lang="es-MX" b="1" dirty="0" smtClean="0"/>
              <a:t>:</a:t>
            </a:r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ORIGINAL DEL PERMISO DE OBRAS PÚBLICAS</a:t>
            </a:r>
          </a:p>
          <a:p>
            <a:pPr algn="ctr"/>
            <a:r>
              <a:rPr lang="es-MX" sz="1400" b="1" dirty="0"/>
              <a:t>2.- PLANO ESTADO ACTUAL Y PROPUESTO SELLADO POR OBRAS PÚBLICAS</a:t>
            </a:r>
          </a:p>
          <a:p>
            <a:pPr algn="ctr"/>
            <a:r>
              <a:rPr lang="es-MX" sz="1400" b="1" dirty="0"/>
              <a:t>3.- RECIBO PREDIAL PAGADO </a:t>
            </a:r>
          </a:p>
          <a:p>
            <a:pPr algn="ctr"/>
            <a:r>
              <a:rPr lang="es-MX" sz="1400" b="1" dirty="0"/>
              <a:t>4.- IDENTIFICACION OFICIAL</a:t>
            </a:r>
          </a:p>
          <a:p>
            <a:pPr algn="ctr"/>
            <a:r>
              <a:rPr lang="es-MX" sz="1400" b="1" dirty="0"/>
              <a:t>5.- FOTOGRAFIAS IMPRESAS A COLOR EN HOJA BLANCA DEL PREDIO DE DIFERENTE </a:t>
            </a:r>
          </a:p>
          <a:p>
            <a:pPr algn="ctr"/>
            <a:r>
              <a:rPr lang="es-MX" sz="1400" b="1" dirty="0"/>
              <a:t>ANGULO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CASA (4 INTERIOR Y 2 EXTERIOR)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TERRENO (3)</a:t>
            </a:r>
          </a:p>
          <a:p>
            <a:pPr algn="ctr"/>
            <a:r>
              <a:rPr lang="es-MX" sz="1400" b="1" dirty="0"/>
              <a:t>6.- PAGO DE APERTURA $</a:t>
            </a:r>
            <a:r>
              <a:rPr lang="es-MX" sz="1400" b="1" dirty="0" smtClean="0"/>
              <a:t>98.98 </a:t>
            </a:r>
            <a:r>
              <a:rPr lang="es-MX" sz="1400" b="1" dirty="0"/>
              <a:t>Y FORMA $</a:t>
            </a:r>
            <a:r>
              <a:rPr lang="es-MX" sz="1400" b="1" dirty="0" smtClean="0"/>
              <a:t>66.43</a:t>
            </a:r>
            <a:endParaRPr lang="es-MX" sz="1400" b="1" dirty="0"/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ADEMÁS SI EL TRAMITE LO SOLICTAN TERCEROS:</a:t>
            </a:r>
          </a:p>
          <a:p>
            <a:pPr algn="ctr"/>
            <a:r>
              <a:rPr lang="es-ES" sz="1400" b="1" dirty="0"/>
              <a:t>DEBERAN TRAER CARTA PODER SIMPLE </a:t>
            </a:r>
          </a:p>
          <a:p>
            <a:pPr algn="ctr"/>
            <a:r>
              <a:rPr lang="es-ES" sz="1400" b="1" dirty="0"/>
              <a:t>ACOMPAÑADA DE IDENTIFICACION OFICIAL</a:t>
            </a:r>
          </a:p>
          <a:p>
            <a:pPr algn="ctr"/>
            <a:endParaRPr lang="es-ES" sz="1200" dirty="0"/>
          </a:p>
          <a:p>
            <a:pPr algn="ctr"/>
            <a:r>
              <a:rPr lang="es-ES" sz="1600" b="1" dirty="0"/>
              <a:t>PREVIO PAGO SEGÚN LEY DE INGRESOS </a:t>
            </a:r>
          </a:p>
          <a:p>
            <a:pPr algn="ctr"/>
            <a:r>
              <a:rPr lang="es-ES" sz="1600" b="1" dirty="0"/>
              <a:t>DEL </a:t>
            </a:r>
            <a:r>
              <a:rPr lang="es-ES" sz="1600" b="1" dirty="0" smtClean="0"/>
              <a:t>MUNICIPIO</a:t>
            </a:r>
          </a:p>
          <a:p>
            <a:pPr algn="ctr"/>
            <a:endParaRPr lang="es-ES" sz="1600" b="1" dirty="0"/>
          </a:p>
          <a:p>
            <a:pPr algn="ctr"/>
            <a:r>
              <a:rPr lang="es-ES" sz="1600" b="1" dirty="0" smtClean="0"/>
              <a:t>DURACION TRAMITE 30 DÍAS</a:t>
            </a:r>
            <a:endParaRPr lang="es-ES" sz="1600" b="1" dirty="0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0690" y="279302"/>
            <a:ext cx="1021745" cy="996631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0382" y="270989"/>
            <a:ext cx="1021745" cy="996631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2733" y="262675"/>
            <a:ext cx="1021745" cy="996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511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2445D47D-FB3A-45C0-AC41-A4BDD3FBF90F}"/>
              </a:ext>
            </a:extLst>
          </p:cNvPr>
          <p:cNvSpPr txBox="1"/>
          <p:nvPr/>
        </p:nvSpPr>
        <p:spPr>
          <a:xfrm>
            <a:off x="307130" y="1091480"/>
            <a:ext cx="3744753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REGISTRO DE REGIMEN DE </a:t>
            </a:r>
            <a:r>
              <a:rPr lang="es-MX" b="1" dirty="0" smtClean="0"/>
              <a:t>CONDOMINIO</a:t>
            </a:r>
            <a:endParaRPr lang="es-MX" b="1" dirty="0"/>
          </a:p>
          <a:p>
            <a:pPr algn="ctr"/>
            <a:r>
              <a:rPr lang="es-MX" b="1" dirty="0"/>
              <a:t>REQUISITOS:</a:t>
            </a:r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ORIGINAL DEL PERMISO DE OBRAS PÚBLICAS</a:t>
            </a:r>
          </a:p>
          <a:p>
            <a:pPr algn="ctr"/>
            <a:r>
              <a:rPr lang="es-MX" sz="1400" b="1" dirty="0"/>
              <a:t>2.- PLANO ESTADO ACTUAL Y PROPUESTO SELLADO POR OBRAS PÚBLICAS</a:t>
            </a:r>
          </a:p>
          <a:p>
            <a:pPr algn="ctr"/>
            <a:r>
              <a:rPr lang="es-MX" sz="1400" b="1" dirty="0"/>
              <a:t>3.- RECIBO PREDIAL PAGADO </a:t>
            </a:r>
          </a:p>
          <a:p>
            <a:pPr algn="ctr"/>
            <a:r>
              <a:rPr lang="es-MX" sz="1400" b="1" dirty="0"/>
              <a:t>4.- IDENTIFICACION OFICIAL</a:t>
            </a:r>
          </a:p>
          <a:p>
            <a:pPr algn="ctr"/>
            <a:r>
              <a:rPr lang="es-MX" sz="1400" b="1" dirty="0"/>
              <a:t>5.- ESCRITURA CERTIFICADA</a:t>
            </a:r>
          </a:p>
          <a:p>
            <a:pPr algn="ctr"/>
            <a:r>
              <a:rPr lang="es-MX" sz="1400" b="1" dirty="0"/>
              <a:t>6.- CD CON SEMBRADO DE PREDIOS</a:t>
            </a:r>
          </a:p>
          <a:p>
            <a:pPr algn="ctr"/>
            <a:r>
              <a:rPr lang="es-MX" sz="1400" b="1" dirty="0"/>
              <a:t>7.- AVISO DE TRANSMISIÓN POR NOTARIO DEL REGIMEN DE CONDOMINIO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ADEMÁS SI EL TRAMITE LO SOLICTAN TERCEROS:</a:t>
            </a:r>
          </a:p>
          <a:p>
            <a:pPr algn="ctr"/>
            <a:r>
              <a:rPr lang="es-ES" sz="1400" b="1" dirty="0"/>
              <a:t>DEBERAN TRAER CARTA PODER SIMPLE </a:t>
            </a:r>
          </a:p>
          <a:p>
            <a:pPr algn="ctr"/>
            <a:r>
              <a:rPr lang="es-ES" sz="1400" b="1" dirty="0"/>
              <a:t>ACOMPAÑADA DE IDENTIFICACION OFICIAL</a:t>
            </a:r>
          </a:p>
          <a:p>
            <a:pPr algn="ctr"/>
            <a:endParaRPr lang="es-ES" sz="1200" dirty="0"/>
          </a:p>
          <a:p>
            <a:pPr algn="ctr"/>
            <a:r>
              <a:rPr lang="es-ES" sz="1600" b="1" dirty="0"/>
              <a:t>PREVIO PAGO SEGÚN LEY DE INGRESOS </a:t>
            </a:r>
          </a:p>
          <a:p>
            <a:pPr algn="ctr"/>
            <a:r>
              <a:rPr lang="es-ES" sz="1600" b="1" dirty="0"/>
              <a:t>DEL </a:t>
            </a:r>
            <a:r>
              <a:rPr lang="es-ES" sz="1600" b="1" dirty="0" smtClean="0"/>
              <a:t>MUNICIPIO</a:t>
            </a:r>
          </a:p>
          <a:p>
            <a:pPr algn="ctr"/>
            <a:r>
              <a:rPr lang="es-MX" sz="1600" b="1" dirty="0"/>
              <a:t>PAGO DE APERTURA </a:t>
            </a:r>
            <a:r>
              <a:rPr lang="es-MX" sz="1600" b="1" dirty="0" smtClean="0"/>
              <a:t>$103.92 </a:t>
            </a:r>
          </a:p>
          <a:p>
            <a:pPr algn="ctr"/>
            <a:r>
              <a:rPr lang="es-MX" sz="1600" b="1" dirty="0" smtClean="0"/>
              <a:t>FORMA </a:t>
            </a:r>
            <a:r>
              <a:rPr lang="es-MX" sz="1600" b="1" dirty="0"/>
              <a:t>$</a:t>
            </a:r>
            <a:r>
              <a:rPr lang="es-MX" sz="1600" b="1" dirty="0" smtClean="0"/>
              <a:t>69.75</a:t>
            </a:r>
            <a:endParaRPr lang="es-MX" sz="1600" b="1" dirty="0"/>
          </a:p>
          <a:p>
            <a:pPr algn="ctr"/>
            <a:r>
              <a:rPr lang="es-ES" sz="1600" b="1" dirty="0" smtClean="0"/>
              <a:t>DURACION TRAMITE 30 DÍAS</a:t>
            </a:r>
            <a:endParaRPr lang="es-ES" sz="1600" b="1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2445D47D-FB3A-45C0-AC41-A4BDD3FBF90F}"/>
              </a:ext>
            </a:extLst>
          </p:cNvPr>
          <p:cNvSpPr txBox="1"/>
          <p:nvPr/>
        </p:nvSpPr>
        <p:spPr>
          <a:xfrm>
            <a:off x="4241817" y="1085933"/>
            <a:ext cx="3744753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REGISTRO DE REGIMEN DE </a:t>
            </a:r>
            <a:r>
              <a:rPr lang="es-MX" b="1" dirty="0" smtClean="0"/>
              <a:t>CONDOMINIO</a:t>
            </a:r>
            <a:endParaRPr lang="es-MX" b="1" dirty="0"/>
          </a:p>
          <a:p>
            <a:pPr algn="ctr"/>
            <a:r>
              <a:rPr lang="es-MX" b="1" dirty="0"/>
              <a:t>REQUISITOS:</a:t>
            </a:r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ORIGINAL DEL PERMISO DE OBRAS PÚBLICAS</a:t>
            </a:r>
          </a:p>
          <a:p>
            <a:pPr algn="ctr"/>
            <a:r>
              <a:rPr lang="es-MX" sz="1400" b="1" dirty="0"/>
              <a:t>2.- PLANO ESTADO ACTUAL Y PROPUESTO SELLADO POR OBRAS PÚBLICAS</a:t>
            </a:r>
          </a:p>
          <a:p>
            <a:pPr algn="ctr"/>
            <a:r>
              <a:rPr lang="es-MX" sz="1400" b="1" dirty="0"/>
              <a:t>3.- RECIBO PREDIAL PAGADO </a:t>
            </a:r>
          </a:p>
          <a:p>
            <a:pPr algn="ctr"/>
            <a:r>
              <a:rPr lang="es-MX" sz="1400" b="1" dirty="0"/>
              <a:t>4.- IDENTIFICACION OFICIAL</a:t>
            </a:r>
          </a:p>
          <a:p>
            <a:pPr algn="ctr"/>
            <a:r>
              <a:rPr lang="es-MX" sz="1400" b="1" dirty="0"/>
              <a:t>5.- ESCRITURA CERTIFICADA</a:t>
            </a:r>
          </a:p>
          <a:p>
            <a:pPr algn="ctr"/>
            <a:r>
              <a:rPr lang="es-MX" sz="1400" b="1" dirty="0"/>
              <a:t>6.- CD CON SEMBRADO DE PREDIOS</a:t>
            </a:r>
          </a:p>
          <a:p>
            <a:pPr algn="ctr"/>
            <a:r>
              <a:rPr lang="es-MX" sz="1400" b="1" dirty="0"/>
              <a:t>7.- AVISO DE TRANSMISIÓN POR NOTARIO DEL REGIMEN DE CONDOMINIO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ADEMÁS SI EL TRAMITE LO SOLICTAN TERCEROS:</a:t>
            </a:r>
          </a:p>
          <a:p>
            <a:pPr algn="ctr"/>
            <a:r>
              <a:rPr lang="es-ES" sz="1400" b="1" dirty="0"/>
              <a:t>DEBERAN TRAER CARTA PODER SIMPLE </a:t>
            </a:r>
          </a:p>
          <a:p>
            <a:pPr algn="ctr"/>
            <a:r>
              <a:rPr lang="es-ES" sz="1400" b="1" dirty="0"/>
              <a:t>ACOMPAÑADA DE IDENTIFICACION OFICIAL</a:t>
            </a:r>
          </a:p>
          <a:p>
            <a:pPr algn="ctr"/>
            <a:endParaRPr lang="es-ES" sz="1200" dirty="0"/>
          </a:p>
          <a:p>
            <a:pPr algn="ctr"/>
            <a:r>
              <a:rPr lang="es-ES" sz="1600" b="1" dirty="0"/>
              <a:t>PREVIO PAGO SEGÚN LEY DE INGRESOS </a:t>
            </a:r>
          </a:p>
          <a:p>
            <a:pPr algn="ctr"/>
            <a:r>
              <a:rPr lang="es-ES" sz="1600" b="1" dirty="0"/>
              <a:t>DEL </a:t>
            </a:r>
            <a:r>
              <a:rPr lang="es-ES" sz="1600" b="1" dirty="0" smtClean="0"/>
              <a:t>MUNICIPIO</a:t>
            </a:r>
          </a:p>
          <a:p>
            <a:pPr algn="ctr"/>
            <a:r>
              <a:rPr lang="es-MX" sz="1600" b="1" dirty="0"/>
              <a:t>PAGO DE APERTURA </a:t>
            </a:r>
            <a:r>
              <a:rPr lang="es-MX" sz="1600" b="1" dirty="0" smtClean="0"/>
              <a:t>$103.92</a:t>
            </a:r>
          </a:p>
          <a:p>
            <a:pPr algn="ctr"/>
            <a:r>
              <a:rPr lang="es-MX" sz="1600" b="1" dirty="0" smtClean="0"/>
              <a:t> </a:t>
            </a:r>
            <a:r>
              <a:rPr lang="es-MX" sz="1600" b="1" dirty="0"/>
              <a:t>FORMA $</a:t>
            </a:r>
            <a:r>
              <a:rPr lang="es-MX" sz="1600" b="1" dirty="0" smtClean="0"/>
              <a:t>69.75</a:t>
            </a:r>
            <a:endParaRPr lang="es-MX" sz="1600" b="1" dirty="0"/>
          </a:p>
          <a:p>
            <a:pPr algn="ctr"/>
            <a:r>
              <a:rPr lang="es-ES" sz="1600" b="1" dirty="0" smtClean="0"/>
              <a:t>DURACION TRAMITE 30 DÍAS</a:t>
            </a:r>
            <a:endParaRPr lang="es-ES" sz="1600" b="1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2445D47D-FB3A-45C0-AC41-A4BDD3FBF90F}"/>
              </a:ext>
            </a:extLst>
          </p:cNvPr>
          <p:cNvSpPr txBox="1"/>
          <p:nvPr/>
        </p:nvSpPr>
        <p:spPr>
          <a:xfrm>
            <a:off x="8284570" y="1080392"/>
            <a:ext cx="3744753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REGISTRO DE REGIMEN DE </a:t>
            </a:r>
            <a:r>
              <a:rPr lang="es-MX" b="1" dirty="0" smtClean="0"/>
              <a:t>CONDOMINIO</a:t>
            </a:r>
            <a:endParaRPr lang="es-MX" b="1" dirty="0"/>
          </a:p>
          <a:p>
            <a:pPr algn="ctr"/>
            <a:r>
              <a:rPr lang="es-MX" b="1" dirty="0"/>
              <a:t>REQUISITOS:</a:t>
            </a:r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ORIGINAL DEL PERMISO DE OBRAS PÚBLICAS</a:t>
            </a:r>
          </a:p>
          <a:p>
            <a:pPr algn="ctr"/>
            <a:r>
              <a:rPr lang="es-MX" sz="1400" b="1" dirty="0"/>
              <a:t>2.- PLANO ESTADO ACTUAL Y PROPUESTO SELLADO POR OBRAS PÚBLICAS</a:t>
            </a:r>
          </a:p>
          <a:p>
            <a:pPr algn="ctr"/>
            <a:r>
              <a:rPr lang="es-MX" sz="1400" b="1" dirty="0"/>
              <a:t>3.- RECIBO PREDIAL PAGADO </a:t>
            </a:r>
          </a:p>
          <a:p>
            <a:pPr algn="ctr"/>
            <a:r>
              <a:rPr lang="es-MX" sz="1400" b="1" dirty="0"/>
              <a:t>4.- IDENTIFICACION OFICIAL</a:t>
            </a:r>
          </a:p>
          <a:p>
            <a:pPr algn="ctr"/>
            <a:r>
              <a:rPr lang="es-MX" sz="1400" b="1" dirty="0"/>
              <a:t>5.- ESCRITURA CERTIFICADA</a:t>
            </a:r>
          </a:p>
          <a:p>
            <a:pPr algn="ctr"/>
            <a:r>
              <a:rPr lang="es-MX" sz="1400" b="1" dirty="0"/>
              <a:t>6.- CD CON SEMBRADO DE PREDIOS</a:t>
            </a:r>
          </a:p>
          <a:p>
            <a:pPr algn="ctr"/>
            <a:r>
              <a:rPr lang="es-MX" sz="1400" b="1" dirty="0"/>
              <a:t>7.- AVISO DE TRANSMISIÓN POR NOTARIO DEL REGIMEN DE CONDOMINIO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ADEMÁS SI EL TRAMITE LO SOLICTAN TERCEROS:</a:t>
            </a:r>
          </a:p>
          <a:p>
            <a:pPr algn="ctr"/>
            <a:r>
              <a:rPr lang="es-ES" sz="1400" b="1" dirty="0"/>
              <a:t>DEBERAN TRAER CARTA PODER SIMPLE </a:t>
            </a:r>
          </a:p>
          <a:p>
            <a:pPr algn="ctr"/>
            <a:r>
              <a:rPr lang="es-ES" sz="1400" b="1" dirty="0"/>
              <a:t>ACOMPAÑADA DE IDENTIFICACION OFICIAL</a:t>
            </a:r>
          </a:p>
          <a:p>
            <a:pPr algn="ctr"/>
            <a:endParaRPr lang="es-ES" sz="1200" dirty="0"/>
          </a:p>
          <a:p>
            <a:pPr algn="ctr"/>
            <a:r>
              <a:rPr lang="es-ES" sz="1600" b="1" dirty="0"/>
              <a:t>PREVIO PAGO SEGÚN LEY DE INGRESOS </a:t>
            </a:r>
          </a:p>
          <a:p>
            <a:pPr algn="ctr"/>
            <a:r>
              <a:rPr lang="es-ES" sz="1600" b="1" dirty="0"/>
              <a:t>DEL </a:t>
            </a:r>
            <a:r>
              <a:rPr lang="es-ES" sz="1600" b="1" dirty="0" smtClean="0"/>
              <a:t>MUNICIPIO</a:t>
            </a:r>
          </a:p>
          <a:p>
            <a:pPr algn="ctr"/>
            <a:r>
              <a:rPr lang="es-MX" sz="1600" b="1" dirty="0"/>
              <a:t>PAGO DE APERTURA </a:t>
            </a:r>
            <a:r>
              <a:rPr lang="es-MX" sz="1600" b="1" dirty="0" smtClean="0"/>
              <a:t>$103.92</a:t>
            </a:r>
          </a:p>
          <a:p>
            <a:pPr algn="ctr"/>
            <a:r>
              <a:rPr lang="es-MX" sz="1600" b="1" dirty="0" smtClean="0"/>
              <a:t> </a:t>
            </a:r>
            <a:r>
              <a:rPr lang="es-MX" sz="1600" b="1" dirty="0"/>
              <a:t>FORMA $</a:t>
            </a:r>
            <a:r>
              <a:rPr lang="es-MX" sz="1600" b="1" dirty="0" smtClean="0"/>
              <a:t>69.75</a:t>
            </a:r>
            <a:endParaRPr lang="es-MX" sz="1600" b="1" dirty="0"/>
          </a:p>
          <a:p>
            <a:pPr algn="ctr"/>
            <a:r>
              <a:rPr lang="es-ES" sz="1600" b="1" dirty="0" smtClean="0"/>
              <a:t>DURACION TRAMITE 30 DÍAS</a:t>
            </a:r>
            <a:endParaRPr lang="es-ES" sz="1600" b="1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8097" y="144727"/>
            <a:ext cx="1021745" cy="996631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9537" y="128101"/>
            <a:ext cx="1021745" cy="996631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8919" y="128101"/>
            <a:ext cx="1021745" cy="996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537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7F90137-A293-4D8F-BB21-863C3D2B2C73}"/>
              </a:ext>
            </a:extLst>
          </p:cNvPr>
          <p:cNvSpPr txBox="1"/>
          <p:nvPr/>
        </p:nvSpPr>
        <p:spPr>
          <a:xfrm>
            <a:off x="307130" y="1201075"/>
            <a:ext cx="374475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DICTAMEN CATASTRAL</a:t>
            </a:r>
          </a:p>
          <a:p>
            <a:pPr algn="ctr"/>
            <a:endParaRPr lang="es-MX" b="1" dirty="0"/>
          </a:p>
          <a:p>
            <a:pPr algn="ctr"/>
            <a:r>
              <a:rPr lang="es-MX" b="1" dirty="0"/>
              <a:t>REQUISITOS:</a:t>
            </a:r>
          </a:p>
          <a:p>
            <a:pPr algn="ctr"/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RECIBO PREDIAL AL CORRIENTE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2.- IDENTIFICACIÓN OFICIAL DEL PROPIETARIO 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3.- FOTOGRAFIAS DEL PREDIO DE DIFERENTE </a:t>
            </a:r>
          </a:p>
          <a:p>
            <a:pPr algn="ctr"/>
            <a:r>
              <a:rPr lang="es-MX" sz="1400" b="1" dirty="0"/>
              <a:t>ANGULO, IMPRESAS A COLOR EN HOJA BLANCA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CASA (4 INTERIOR Y 2 EXTERIOR)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TERRENO (2 FOTOS)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s-MX" sz="1400" b="1" dirty="0"/>
          </a:p>
          <a:p>
            <a:pPr algn="ctr"/>
            <a:r>
              <a:rPr lang="es-MX" sz="1400" b="1" dirty="0"/>
              <a:t>4.- ESCRITURA O TITULO DE </a:t>
            </a:r>
            <a:r>
              <a:rPr lang="es-MX" sz="1400" b="1" dirty="0" smtClean="0"/>
              <a:t>PROPIEDAD</a:t>
            </a:r>
            <a:endParaRPr lang="es-MX" sz="1400" b="1" dirty="0"/>
          </a:p>
          <a:p>
            <a:pPr algn="ctr"/>
            <a:endParaRPr lang="es-ES" sz="1200" dirty="0"/>
          </a:p>
          <a:p>
            <a:pPr algn="ctr"/>
            <a:r>
              <a:rPr lang="es-ES" sz="1600" b="1" dirty="0"/>
              <a:t> PAGO SEGÚN LEY DE INGRESOS </a:t>
            </a:r>
          </a:p>
          <a:p>
            <a:pPr algn="ctr"/>
            <a:r>
              <a:rPr lang="es-ES" sz="1600" b="1" dirty="0"/>
              <a:t>DEL </a:t>
            </a:r>
            <a:r>
              <a:rPr lang="es-ES" sz="1600" b="1" dirty="0" smtClean="0"/>
              <a:t>MUNICIPIO</a:t>
            </a:r>
          </a:p>
          <a:p>
            <a:pPr algn="ctr"/>
            <a:r>
              <a:rPr lang="es-ES" sz="1600" b="1" dirty="0" smtClean="0"/>
              <a:t>DICTAMEN $577.37 (mínimo) </a:t>
            </a:r>
          </a:p>
          <a:p>
            <a:pPr algn="ctr"/>
            <a:r>
              <a:rPr lang="es-ES" sz="1600" b="1" dirty="0" smtClean="0"/>
              <a:t>FORMA $69.75</a:t>
            </a:r>
          </a:p>
          <a:p>
            <a:pPr algn="ctr"/>
            <a:r>
              <a:rPr lang="es-ES" sz="1600" b="1" dirty="0" smtClean="0"/>
              <a:t>NOTA: El pago varía de acuerdo al Valor del Bien Inmueble</a:t>
            </a:r>
          </a:p>
          <a:p>
            <a:pPr algn="ctr"/>
            <a:r>
              <a:rPr lang="es-ES" sz="1600" b="1" dirty="0" smtClean="0"/>
              <a:t>DURACION TRAMITE 15 DÍAS</a:t>
            </a:r>
            <a:endParaRPr lang="es-ES" sz="1600" b="1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7F90137-A293-4D8F-BB21-863C3D2B2C73}"/>
              </a:ext>
            </a:extLst>
          </p:cNvPr>
          <p:cNvSpPr txBox="1"/>
          <p:nvPr/>
        </p:nvSpPr>
        <p:spPr>
          <a:xfrm>
            <a:off x="4067253" y="1203841"/>
            <a:ext cx="374475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DICTAMEN CATASTRAL</a:t>
            </a:r>
          </a:p>
          <a:p>
            <a:pPr algn="ctr"/>
            <a:endParaRPr lang="es-MX" b="1" dirty="0"/>
          </a:p>
          <a:p>
            <a:pPr algn="ctr"/>
            <a:r>
              <a:rPr lang="es-MX" b="1" dirty="0"/>
              <a:t>REQUISITOS:</a:t>
            </a:r>
          </a:p>
          <a:p>
            <a:pPr algn="ctr"/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RECIBO PREDIAL AL CORRIENTE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2.- IDENTIFICACIÓN OFICIAL DEL PROPIETARIO 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3.- FOTOGRAFIAS DEL PREDIO DE DIFERENTE </a:t>
            </a:r>
          </a:p>
          <a:p>
            <a:pPr algn="ctr"/>
            <a:r>
              <a:rPr lang="es-MX" sz="1400" b="1" dirty="0"/>
              <a:t>ANGULO, IMPRESAS A COLOR EN HOJA BLANCA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CASA (4 INTERIOR Y 2 EXTERIOR)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TERRENO (2 FOTOS)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s-MX" sz="1400" b="1" dirty="0"/>
          </a:p>
          <a:p>
            <a:pPr algn="ctr"/>
            <a:r>
              <a:rPr lang="es-MX" sz="1400" b="1" dirty="0"/>
              <a:t>4.- ESCRITURA O TITULO DE </a:t>
            </a:r>
            <a:r>
              <a:rPr lang="es-MX" sz="1400" b="1" dirty="0" smtClean="0"/>
              <a:t>PROPIEDAD</a:t>
            </a:r>
            <a:endParaRPr lang="es-MX" sz="1400" b="1" dirty="0"/>
          </a:p>
          <a:p>
            <a:pPr algn="ctr"/>
            <a:endParaRPr lang="es-ES" sz="1200" dirty="0"/>
          </a:p>
          <a:p>
            <a:pPr algn="ctr"/>
            <a:r>
              <a:rPr lang="es-ES" sz="1600" b="1" dirty="0"/>
              <a:t> PAGO SEGÚN LEY DE INGRESOS </a:t>
            </a:r>
          </a:p>
          <a:p>
            <a:pPr algn="ctr"/>
            <a:r>
              <a:rPr lang="es-ES" sz="1600" b="1" dirty="0"/>
              <a:t>DEL </a:t>
            </a:r>
            <a:r>
              <a:rPr lang="es-ES" sz="1600" b="1" dirty="0" smtClean="0"/>
              <a:t>MUNICIPIO</a:t>
            </a:r>
          </a:p>
          <a:p>
            <a:pPr algn="ctr"/>
            <a:r>
              <a:rPr lang="es-ES" sz="1600" b="1" dirty="0" smtClean="0"/>
              <a:t>DICTAMEN $577.37 (mínimo) </a:t>
            </a:r>
          </a:p>
          <a:p>
            <a:pPr algn="ctr"/>
            <a:r>
              <a:rPr lang="es-ES" sz="1600" b="1" dirty="0" smtClean="0"/>
              <a:t>FORMA $69.75</a:t>
            </a:r>
          </a:p>
          <a:p>
            <a:pPr algn="ctr"/>
            <a:r>
              <a:rPr lang="es-ES" sz="1600" b="1" dirty="0" smtClean="0"/>
              <a:t>NOTA: El pago varía de acuerdo al Valor del Bien Inmueble</a:t>
            </a:r>
          </a:p>
          <a:p>
            <a:pPr algn="ctr"/>
            <a:r>
              <a:rPr lang="es-ES" sz="1600" b="1" dirty="0" smtClean="0"/>
              <a:t>DURACION TRAMITE 15 DÍAS</a:t>
            </a:r>
            <a:endParaRPr lang="es-ES" sz="1600" b="1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7F90137-A293-4D8F-BB21-863C3D2B2C73}"/>
              </a:ext>
            </a:extLst>
          </p:cNvPr>
          <p:cNvSpPr txBox="1"/>
          <p:nvPr/>
        </p:nvSpPr>
        <p:spPr>
          <a:xfrm>
            <a:off x="8001940" y="1206614"/>
            <a:ext cx="374475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DICTAMEN CATASTRAL</a:t>
            </a:r>
          </a:p>
          <a:p>
            <a:pPr algn="ctr"/>
            <a:endParaRPr lang="es-MX" b="1" dirty="0"/>
          </a:p>
          <a:p>
            <a:pPr algn="ctr"/>
            <a:r>
              <a:rPr lang="es-MX" b="1" dirty="0"/>
              <a:t>REQUISITOS:</a:t>
            </a:r>
          </a:p>
          <a:p>
            <a:pPr algn="ctr"/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RECIBO PREDIAL AL CORRIENTE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2.- IDENTIFICACIÓN OFICIAL DEL PROPIETARIO 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3.- FOTOGRAFIAS DEL PREDIO DE DIFERENTE </a:t>
            </a:r>
          </a:p>
          <a:p>
            <a:pPr algn="ctr"/>
            <a:r>
              <a:rPr lang="es-MX" sz="1400" b="1" dirty="0"/>
              <a:t>ANGULO, IMPRESAS A COLOR EN HOJA BLANCA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CASA (4 INTERIOR Y 2 EXTERIOR)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TERRENO (2 FOTOS)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s-MX" sz="1400" b="1" dirty="0"/>
          </a:p>
          <a:p>
            <a:pPr algn="ctr"/>
            <a:r>
              <a:rPr lang="es-MX" sz="1400" b="1" dirty="0"/>
              <a:t>4.- ESCRITURA O TITULO DE </a:t>
            </a:r>
            <a:r>
              <a:rPr lang="es-MX" sz="1400" b="1" dirty="0" smtClean="0"/>
              <a:t>PROPIEDAD</a:t>
            </a:r>
            <a:endParaRPr lang="es-MX" sz="1400" b="1" dirty="0"/>
          </a:p>
          <a:p>
            <a:pPr algn="ctr"/>
            <a:endParaRPr lang="es-ES" sz="1200" dirty="0"/>
          </a:p>
          <a:p>
            <a:pPr algn="ctr"/>
            <a:r>
              <a:rPr lang="es-ES" sz="1600" b="1" dirty="0"/>
              <a:t> PAGO SEGÚN LEY DE INGRESOS </a:t>
            </a:r>
          </a:p>
          <a:p>
            <a:pPr algn="ctr"/>
            <a:r>
              <a:rPr lang="es-ES" sz="1600" b="1" dirty="0"/>
              <a:t>DEL </a:t>
            </a:r>
            <a:r>
              <a:rPr lang="es-ES" sz="1600" b="1" dirty="0" smtClean="0"/>
              <a:t>MUNICIPIO</a:t>
            </a:r>
          </a:p>
          <a:p>
            <a:pPr algn="ctr"/>
            <a:r>
              <a:rPr lang="es-ES" sz="1600" b="1" dirty="0" smtClean="0"/>
              <a:t>DICTAMEN $577.37 (mínimo) </a:t>
            </a:r>
          </a:p>
          <a:p>
            <a:pPr algn="ctr"/>
            <a:r>
              <a:rPr lang="es-ES" sz="1600" b="1" dirty="0" smtClean="0"/>
              <a:t>FORMA $69.75</a:t>
            </a:r>
          </a:p>
          <a:p>
            <a:pPr algn="ctr"/>
            <a:r>
              <a:rPr lang="es-ES" sz="1600" b="1" dirty="0" smtClean="0"/>
              <a:t>NOTA: El pago varía de acuerdo al Valor del Bien Inmueble</a:t>
            </a:r>
          </a:p>
          <a:p>
            <a:pPr algn="ctr"/>
            <a:r>
              <a:rPr lang="es-ES" sz="1600" b="1" dirty="0" smtClean="0"/>
              <a:t>DURACION TRAMITE 15 DÍAS</a:t>
            </a:r>
            <a:endParaRPr lang="es-ES" sz="1600" b="1" dirty="0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8633" y="207210"/>
            <a:ext cx="1021745" cy="996631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8756" y="213139"/>
            <a:ext cx="1021745" cy="996631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3443" y="204444"/>
            <a:ext cx="1021745" cy="996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736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6CD6E03-9C21-4FBC-800E-86C24BA41E2E}"/>
              </a:ext>
            </a:extLst>
          </p:cNvPr>
          <p:cNvSpPr txBox="1"/>
          <p:nvPr/>
        </p:nvSpPr>
        <p:spPr>
          <a:xfrm>
            <a:off x="307130" y="1208014"/>
            <a:ext cx="3744753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FUSIÓN DE </a:t>
            </a:r>
            <a:r>
              <a:rPr lang="es-MX" b="1" dirty="0" smtClean="0"/>
              <a:t>PREDIOS</a:t>
            </a:r>
            <a:endParaRPr lang="es-MX" b="1" dirty="0"/>
          </a:p>
          <a:p>
            <a:pPr algn="ctr"/>
            <a:r>
              <a:rPr lang="es-MX" b="1" dirty="0"/>
              <a:t>REQUISITOS</a:t>
            </a:r>
            <a:r>
              <a:rPr lang="es-MX" b="1" dirty="0" smtClean="0"/>
              <a:t>:</a:t>
            </a:r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OFICIO DIRIGIDO AL DIRECTOR DE CATASTRO (</a:t>
            </a:r>
            <a:r>
              <a:rPr lang="es-MX" sz="1200" b="1" dirty="0"/>
              <a:t>DESCRIPCION DEL ESTADO ACTUAL Y PROPUESTO CON MEDIDAS Y </a:t>
            </a:r>
            <a:r>
              <a:rPr lang="es-MX" sz="1400" b="1" dirty="0"/>
              <a:t>LINDEROS)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2.- PLANO ESTADO ACTUAL Y PROPUESTO 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3.- RECIBO PREDIAL PAGADO 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4.- IDENTIFICACION OFICIAL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ADEMÁS SI EL TRAMITE LO SOLICTAN TERCEROS:</a:t>
            </a:r>
          </a:p>
          <a:p>
            <a:pPr algn="ctr"/>
            <a:r>
              <a:rPr lang="es-ES" sz="1400" b="1" dirty="0"/>
              <a:t>DEBERAN TRAER CARTA PODER SIMPLE </a:t>
            </a:r>
          </a:p>
          <a:p>
            <a:pPr algn="ctr"/>
            <a:r>
              <a:rPr lang="es-ES" sz="1400" b="1" dirty="0"/>
              <a:t>ACOMPAÑADA DE IDENTIFICACION OFICIAL</a:t>
            </a:r>
          </a:p>
          <a:p>
            <a:pPr algn="ctr"/>
            <a:endParaRPr lang="es-ES" sz="1200" dirty="0"/>
          </a:p>
          <a:p>
            <a:pPr algn="ctr"/>
            <a:r>
              <a:rPr lang="es-ES" sz="1600" b="1" dirty="0"/>
              <a:t>PREVIO PAGO SEGÚN LEY DE INGRESOS </a:t>
            </a:r>
          </a:p>
          <a:p>
            <a:pPr algn="ctr"/>
            <a:r>
              <a:rPr lang="es-ES" sz="1600" b="1" dirty="0"/>
              <a:t>DEL </a:t>
            </a:r>
            <a:r>
              <a:rPr lang="es-ES" sz="1600" b="1" dirty="0" smtClean="0"/>
              <a:t>MUNICIPIO</a:t>
            </a:r>
          </a:p>
          <a:p>
            <a:pPr algn="ctr"/>
            <a:r>
              <a:rPr lang="es-ES" sz="1600" b="1" dirty="0" smtClean="0"/>
              <a:t>FUSIÓN (por cada cuenta) $577.37   FORMA $ 69.75</a:t>
            </a:r>
          </a:p>
          <a:p>
            <a:pPr algn="ctr"/>
            <a:r>
              <a:rPr lang="es-ES" sz="1600" b="1" dirty="0" smtClean="0"/>
              <a:t>DURACION TRAMITE 30 DÍAS</a:t>
            </a:r>
            <a:endParaRPr lang="es-ES" sz="1600" b="1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6CD6E03-9C21-4FBC-800E-86C24BA41E2E}"/>
              </a:ext>
            </a:extLst>
          </p:cNvPr>
          <p:cNvSpPr txBox="1"/>
          <p:nvPr/>
        </p:nvSpPr>
        <p:spPr>
          <a:xfrm>
            <a:off x="4075559" y="1219094"/>
            <a:ext cx="3744753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FUSIÓN DE </a:t>
            </a:r>
            <a:r>
              <a:rPr lang="es-MX" b="1" dirty="0" smtClean="0"/>
              <a:t>PREDIOS</a:t>
            </a:r>
            <a:endParaRPr lang="es-MX" b="1" dirty="0"/>
          </a:p>
          <a:p>
            <a:pPr algn="ctr"/>
            <a:r>
              <a:rPr lang="es-MX" b="1" dirty="0"/>
              <a:t>REQUISITOS</a:t>
            </a:r>
            <a:r>
              <a:rPr lang="es-MX" b="1" dirty="0" smtClean="0"/>
              <a:t>:</a:t>
            </a:r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OFICIO DIRIGIDO AL DIRECTOR DE CATASTRO (</a:t>
            </a:r>
            <a:r>
              <a:rPr lang="es-MX" sz="1200" b="1" dirty="0"/>
              <a:t>DESCRIPCION DEL ESTADO ACTUAL Y PROPUESTO CON MEDIDAS Y </a:t>
            </a:r>
            <a:r>
              <a:rPr lang="es-MX" sz="1400" b="1" dirty="0"/>
              <a:t>LINDEROS)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2.- PLANO ESTADO ACTUAL Y PROPUESTO 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3.- RECIBO PREDIAL PAGADO 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4.- IDENTIFICACION OFICIAL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ADEMÁS SI EL TRAMITE LO SOLICTAN TERCEROS:</a:t>
            </a:r>
          </a:p>
          <a:p>
            <a:pPr algn="ctr"/>
            <a:r>
              <a:rPr lang="es-ES" sz="1400" b="1" dirty="0"/>
              <a:t>DEBERAN TRAER CARTA PODER SIMPLE </a:t>
            </a:r>
          </a:p>
          <a:p>
            <a:pPr algn="ctr"/>
            <a:r>
              <a:rPr lang="es-ES" sz="1400" b="1" dirty="0"/>
              <a:t>ACOMPAÑADA DE IDENTIFICACION OFICIAL</a:t>
            </a:r>
          </a:p>
          <a:p>
            <a:pPr algn="ctr"/>
            <a:endParaRPr lang="es-ES" sz="1200" dirty="0"/>
          </a:p>
          <a:p>
            <a:pPr algn="ctr"/>
            <a:r>
              <a:rPr lang="es-ES" sz="1600" b="1" dirty="0"/>
              <a:t>PREVIO PAGO SEGÚN LEY DE INGRESOS </a:t>
            </a:r>
          </a:p>
          <a:p>
            <a:pPr algn="ctr"/>
            <a:r>
              <a:rPr lang="es-ES" sz="1600" b="1" dirty="0"/>
              <a:t>DEL </a:t>
            </a:r>
            <a:r>
              <a:rPr lang="es-ES" sz="1600" b="1" dirty="0" smtClean="0"/>
              <a:t>MUNICIPIO</a:t>
            </a:r>
          </a:p>
          <a:p>
            <a:pPr algn="ctr"/>
            <a:r>
              <a:rPr lang="es-ES" sz="1600" b="1" dirty="0" smtClean="0"/>
              <a:t>FUSIÓN (por cada cuenta) $577.37   FORMA $ 69.75</a:t>
            </a:r>
          </a:p>
          <a:p>
            <a:pPr algn="ctr"/>
            <a:r>
              <a:rPr lang="es-ES" sz="1600" b="1" dirty="0" smtClean="0"/>
              <a:t>DURACION TRAMITE 30 DÍAS</a:t>
            </a:r>
            <a:endParaRPr lang="es-ES" sz="1600" b="1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6CD6E03-9C21-4FBC-800E-86C24BA41E2E}"/>
              </a:ext>
            </a:extLst>
          </p:cNvPr>
          <p:cNvSpPr txBox="1"/>
          <p:nvPr/>
        </p:nvSpPr>
        <p:spPr>
          <a:xfrm>
            <a:off x="8001932" y="1221867"/>
            <a:ext cx="3744753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FUSIÓN DE </a:t>
            </a:r>
            <a:r>
              <a:rPr lang="es-MX" b="1" dirty="0" smtClean="0"/>
              <a:t>PREDIOS</a:t>
            </a:r>
            <a:endParaRPr lang="es-MX" b="1" dirty="0"/>
          </a:p>
          <a:p>
            <a:pPr algn="ctr"/>
            <a:r>
              <a:rPr lang="es-MX" b="1" dirty="0"/>
              <a:t>REQUISITOS</a:t>
            </a:r>
            <a:r>
              <a:rPr lang="es-MX" b="1" dirty="0" smtClean="0"/>
              <a:t>:</a:t>
            </a:r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OFICIO DIRIGIDO AL DIRECTOR DE CATASTRO (</a:t>
            </a:r>
            <a:r>
              <a:rPr lang="es-MX" sz="1200" b="1" dirty="0"/>
              <a:t>DESCRIPCION DEL ESTADO ACTUAL Y PROPUESTO CON MEDIDAS Y </a:t>
            </a:r>
            <a:r>
              <a:rPr lang="es-MX" sz="1400" b="1" dirty="0"/>
              <a:t>LINDEROS)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2.- PLANO ESTADO ACTUAL Y PROPUESTO 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3.- RECIBO PREDIAL PAGADO 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4.- IDENTIFICACION OFICIAL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ADEMÁS SI EL TRAMITE LO SOLICTAN TERCEROS:</a:t>
            </a:r>
          </a:p>
          <a:p>
            <a:pPr algn="ctr"/>
            <a:r>
              <a:rPr lang="es-ES" sz="1400" b="1" dirty="0"/>
              <a:t>DEBERAN TRAER CARTA PODER SIMPLE </a:t>
            </a:r>
          </a:p>
          <a:p>
            <a:pPr algn="ctr"/>
            <a:r>
              <a:rPr lang="es-ES" sz="1400" b="1" dirty="0"/>
              <a:t>ACOMPAÑADA DE IDENTIFICACION OFICIAL</a:t>
            </a:r>
          </a:p>
          <a:p>
            <a:pPr algn="ctr"/>
            <a:endParaRPr lang="es-ES" sz="1200" dirty="0"/>
          </a:p>
          <a:p>
            <a:pPr algn="ctr"/>
            <a:r>
              <a:rPr lang="es-ES" sz="1600" b="1" dirty="0"/>
              <a:t>PREVIO PAGO SEGÚN LEY DE INGRESOS </a:t>
            </a:r>
          </a:p>
          <a:p>
            <a:pPr algn="ctr"/>
            <a:r>
              <a:rPr lang="es-ES" sz="1600" b="1" dirty="0"/>
              <a:t>DEL </a:t>
            </a:r>
            <a:r>
              <a:rPr lang="es-ES" sz="1600" b="1" dirty="0" smtClean="0"/>
              <a:t>MUNICIPIO</a:t>
            </a:r>
          </a:p>
          <a:p>
            <a:pPr algn="ctr"/>
            <a:r>
              <a:rPr lang="es-ES" sz="1600" b="1" dirty="0" smtClean="0"/>
              <a:t>FUSIÓN (por cada cuenta) $577.37   FORMA $ 69.75</a:t>
            </a:r>
          </a:p>
          <a:p>
            <a:pPr algn="ctr"/>
            <a:r>
              <a:rPr lang="es-ES" sz="1600" b="1" dirty="0" smtClean="0"/>
              <a:t>DURACION TRAMITE 30 DÍAS</a:t>
            </a:r>
            <a:endParaRPr lang="es-ES" sz="1600" b="1" dirty="0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8633" y="144726"/>
            <a:ext cx="1021745" cy="996631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7062" y="144726"/>
            <a:ext cx="1021745" cy="996631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3435" y="211383"/>
            <a:ext cx="1021745" cy="996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109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EAC168AF-4340-4C4E-85C1-4C309D692B25}"/>
              </a:ext>
            </a:extLst>
          </p:cNvPr>
          <p:cNvSpPr txBox="1"/>
          <p:nvPr/>
        </p:nvSpPr>
        <p:spPr>
          <a:xfrm>
            <a:off x="307130" y="1359016"/>
            <a:ext cx="3744753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CAMBIO DE RAZÓN SOCIAL</a:t>
            </a:r>
          </a:p>
          <a:p>
            <a:pPr algn="ctr"/>
            <a:r>
              <a:rPr lang="es-MX" sz="1400" b="1" dirty="0" smtClean="0"/>
              <a:t>(SIEMPRE QUE NO EXISTA COMPRA VENTA)</a:t>
            </a:r>
          </a:p>
          <a:p>
            <a:pPr algn="ctr"/>
            <a:endParaRPr lang="es-MX" sz="1400" b="1" dirty="0"/>
          </a:p>
          <a:p>
            <a:pPr algn="ctr"/>
            <a:r>
              <a:rPr lang="es-MX" b="1" dirty="0"/>
              <a:t>REQUISITOS:</a:t>
            </a:r>
          </a:p>
          <a:p>
            <a:pPr algn="ctr"/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RECIBO PREDIAL AL CORRIENTE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2.- IDENTIFICACIÓN OFICIAL DEL PROPIETARIO O APODERADO LEGAL 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3.- ACTA CONSTITUTIVA ACTUAL Y ANTERIOR</a:t>
            </a:r>
          </a:p>
          <a:p>
            <a:pPr algn="ctr"/>
            <a:endParaRPr lang="es-MX" sz="1400" b="1" dirty="0"/>
          </a:p>
          <a:p>
            <a:pPr algn="ctr"/>
            <a:endParaRPr lang="es-MX" sz="1400" b="1" dirty="0"/>
          </a:p>
          <a:p>
            <a:pPr algn="ctr"/>
            <a:endParaRPr lang="es-ES" sz="1200" dirty="0"/>
          </a:p>
          <a:p>
            <a:pPr algn="ctr"/>
            <a:r>
              <a:rPr lang="es-ES" sz="1600" b="1" dirty="0"/>
              <a:t>PREVIO PAGO SEGÚN LEY DE INGRESOS </a:t>
            </a:r>
          </a:p>
          <a:p>
            <a:pPr algn="ctr"/>
            <a:r>
              <a:rPr lang="es-ES" sz="1600" b="1" dirty="0"/>
              <a:t>DEL </a:t>
            </a:r>
            <a:r>
              <a:rPr lang="es-ES" sz="1600" b="1" dirty="0" smtClean="0"/>
              <a:t>MUNICIPIO</a:t>
            </a:r>
          </a:p>
          <a:p>
            <a:pPr algn="ctr"/>
            <a:endParaRPr lang="es-ES" sz="1600" b="1" dirty="0"/>
          </a:p>
          <a:p>
            <a:pPr algn="ctr"/>
            <a:r>
              <a:rPr lang="es-ES" sz="1600" b="1" dirty="0" smtClean="0"/>
              <a:t>FORMATO $83.69</a:t>
            </a:r>
          </a:p>
          <a:p>
            <a:pPr algn="ctr"/>
            <a:endParaRPr lang="es-ES" sz="1600" b="1" dirty="0"/>
          </a:p>
          <a:p>
            <a:pPr algn="ctr"/>
            <a:r>
              <a:rPr lang="es-ES" sz="1600" b="1" dirty="0" smtClean="0"/>
              <a:t>DURACION TRAMITE 15 DÍAS</a:t>
            </a:r>
            <a:endParaRPr lang="es-ES" sz="1600" b="1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AC168AF-4340-4C4E-85C1-4C309D692B25}"/>
              </a:ext>
            </a:extLst>
          </p:cNvPr>
          <p:cNvSpPr txBox="1"/>
          <p:nvPr/>
        </p:nvSpPr>
        <p:spPr>
          <a:xfrm>
            <a:off x="4108814" y="1361787"/>
            <a:ext cx="3744753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CAMBIO DE RAZÓN SOCIAL</a:t>
            </a:r>
          </a:p>
          <a:p>
            <a:pPr algn="ctr"/>
            <a:r>
              <a:rPr lang="es-MX" sz="1400" b="1" dirty="0"/>
              <a:t>(SIEMPRE QUE NO EXISTA COMPRA VENTA</a:t>
            </a:r>
            <a:r>
              <a:rPr lang="es-MX" sz="1400" b="1" dirty="0" smtClean="0"/>
              <a:t>)</a:t>
            </a:r>
          </a:p>
          <a:p>
            <a:pPr algn="ctr"/>
            <a:endParaRPr lang="es-MX" sz="1400" b="1" dirty="0"/>
          </a:p>
          <a:p>
            <a:pPr algn="ctr"/>
            <a:r>
              <a:rPr lang="es-MX" b="1" dirty="0"/>
              <a:t>REQUISITOS:</a:t>
            </a:r>
          </a:p>
          <a:p>
            <a:pPr algn="ctr"/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RECIBO PREDIAL AL CORRIENTE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2.- IDENTIFICACIÓN OFICIAL DEL PROPIETARIO O APODERADO LEGAL 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3.- ACTA CONSTITUTIVA ACTUAL Y ANTERIOR</a:t>
            </a:r>
          </a:p>
          <a:p>
            <a:pPr algn="ctr"/>
            <a:endParaRPr lang="es-MX" sz="1400" b="1" dirty="0"/>
          </a:p>
          <a:p>
            <a:pPr algn="ctr"/>
            <a:endParaRPr lang="es-MX" sz="1400" b="1" dirty="0"/>
          </a:p>
          <a:p>
            <a:pPr algn="ctr"/>
            <a:endParaRPr lang="es-ES" sz="1200" dirty="0"/>
          </a:p>
          <a:p>
            <a:pPr algn="ctr"/>
            <a:r>
              <a:rPr lang="es-ES" sz="1600" b="1" dirty="0"/>
              <a:t>PREVIO PAGO SEGÚN LEY DE INGRESOS </a:t>
            </a:r>
          </a:p>
          <a:p>
            <a:pPr algn="ctr"/>
            <a:r>
              <a:rPr lang="es-ES" sz="1600" b="1" dirty="0"/>
              <a:t>DEL </a:t>
            </a:r>
            <a:r>
              <a:rPr lang="es-ES" sz="1600" b="1" dirty="0" smtClean="0"/>
              <a:t>MUNICIPIO</a:t>
            </a:r>
          </a:p>
          <a:p>
            <a:pPr algn="ctr"/>
            <a:endParaRPr lang="es-ES" sz="1600" b="1" dirty="0"/>
          </a:p>
          <a:p>
            <a:pPr algn="ctr"/>
            <a:r>
              <a:rPr lang="es-ES" sz="1600" b="1" dirty="0" smtClean="0"/>
              <a:t>FORMATO $83.69</a:t>
            </a:r>
          </a:p>
          <a:p>
            <a:pPr algn="ctr"/>
            <a:endParaRPr lang="es-ES" sz="1600" b="1" dirty="0"/>
          </a:p>
          <a:p>
            <a:pPr algn="ctr"/>
            <a:r>
              <a:rPr lang="es-ES" sz="1600" b="1" dirty="0" smtClean="0"/>
              <a:t>DURACION TRAMITE 15 DÍAS</a:t>
            </a:r>
            <a:endParaRPr lang="es-ES" sz="1600" b="1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AC168AF-4340-4C4E-85C1-4C309D692B25}"/>
              </a:ext>
            </a:extLst>
          </p:cNvPr>
          <p:cNvSpPr txBox="1"/>
          <p:nvPr/>
        </p:nvSpPr>
        <p:spPr>
          <a:xfrm>
            <a:off x="8126634" y="1364553"/>
            <a:ext cx="3744753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CAMBIO DE RAZÓN SOCIAL</a:t>
            </a:r>
          </a:p>
          <a:p>
            <a:pPr algn="ctr"/>
            <a:r>
              <a:rPr lang="es-MX" sz="1400" b="1" dirty="0"/>
              <a:t>(SIEMPRE QUE NO EXISTA COMPRA VENTA</a:t>
            </a:r>
            <a:r>
              <a:rPr lang="es-MX" sz="1400" b="1" dirty="0" smtClean="0"/>
              <a:t>)</a:t>
            </a:r>
          </a:p>
          <a:p>
            <a:pPr algn="ctr"/>
            <a:endParaRPr lang="es-MX" sz="1400" b="1" dirty="0"/>
          </a:p>
          <a:p>
            <a:pPr algn="ctr"/>
            <a:r>
              <a:rPr lang="es-MX" b="1" dirty="0"/>
              <a:t>REQUISITOS:</a:t>
            </a:r>
          </a:p>
          <a:p>
            <a:pPr algn="ctr"/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RECIBO PREDIAL AL CORRIENTE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2.- IDENTIFICACIÓN OFICIAL DEL PROPIETARIO O APODERADO LEGAL 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3.- ACTA CONSTITUTIVA ACTUAL Y ANTERIOR</a:t>
            </a:r>
          </a:p>
          <a:p>
            <a:pPr algn="ctr"/>
            <a:endParaRPr lang="es-MX" sz="1400" b="1" dirty="0"/>
          </a:p>
          <a:p>
            <a:pPr algn="ctr"/>
            <a:endParaRPr lang="es-MX" sz="1400" b="1" dirty="0"/>
          </a:p>
          <a:p>
            <a:pPr algn="ctr"/>
            <a:endParaRPr lang="es-ES" sz="1200" dirty="0"/>
          </a:p>
          <a:p>
            <a:pPr algn="ctr"/>
            <a:r>
              <a:rPr lang="es-ES" sz="1600" b="1" dirty="0"/>
              <a:t>PREVIO PAGO SEGÚN LEY DE INGRESOS </a:t>
            </a:r>
          </a:p>
          <a:p>
            <a:pPr algn="ctr"/>
            <a:r>
              <a:rPr lang="es-ES" sz="1600" b="1" dirty="0"/>
              <a:t>DEL </a:t>
            </a:r>
            <a:r>
              <a:rPr lang="es-ES" sz="1600" b="1" dirty="0" smtClean="0"/>
              <a:t>MUNICIPIO</a:t>
            </a:r>
          </a:p>
          <a:p>
            <a:pPr algn="ctr"/>
            <a:endParaRPr lang="es-ES" sz="1600" b="1" dirty="0"/>
          </a:p>
          <a:p>
            <a:pPr algn="ctr"/>
            <a:r>
              <a:rPr lang="es-ES" sz="1600" b="1" dirty="0" smtClean="0"/>
              <a:t>FORMATO $83.69</a:t>
            </a:r>
          </a:p>
          <a:p>
            <a:pPr algn="ctr"/>
            <a:endParaRPr lang="es-ES" sz="1600" b="1" dirty="0"/>
          </a:p>
          <a:p>
            <a:pPr algn="ctr"/>
            <a:r>
              <a:rPr lang="es-ES" sz="1600" b="1" dirty="0" smtClean="0"/>
              <a:t>DURACION TRAMITE 15 DÍAS</a:t>
            </a:r>
            <a:endParaRPr lang="es-ES" sz="1600" b="1" dirty="0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8097" y="144727"/>
            <a:ext cx="1021745" cy="996631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1472" y="144727"/>
            <a:ext cx="1021745" cy="996631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0017" y="144727"/>
            <a:ext cx="1021745" cy="996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2394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2435</Words>
  <Application>Microsoft Office PowerPoint</Application>
  <PresentationFormat>Panorámica</PresentationFormat>
  <Paragraphs>585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34</cp:revision>
  <cp:lastPrinted>2024-10-07T15:38:48Z</cp:lastPrinted>
  <dcterms:created xsi:type="dcterms:W3CDTF">2020-06-26T15:00:33Z</dcterms:created>
  <dcterms:modified xsi:type="dcterms:W3CDTF">2024-10-07T15:38:48Z</dcterms:modified>
</cp:coreProperties>
</file>