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97" r:id="rId6"/>
    <p:sldId id="298" r:id="rId7"/>
    <p:sldId id="296" r:id="rId8"/>
    <p:sldId id="299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5" r:id="rId38"/>
    <p:sldId id="337" r:id="rId39"/>
    <p:sldId id="336" r:id="rId40"/>
    <p:sldId id="338" r:id="rId41"/>
    <p:sldId id="334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60" r:id="rId62"/>
    <p:sldId id="359" r:id="rId63"/>
    <p:sldId id="361" r:id="rId64"/>
    <p:sldId id="362" r:id="rId65"/>
    <p:sldId id="363" r:id="rId66"/>
    <p:sldId id="364" r:id="rId67"/>
    <p:sldId id="365" r:id="rId68"/>
    <p:sldId id="366" r:id="rId69"/>
    <p:sldId id="367" r:id="rId70"/>
    <p:sldId id="368" r:id="rId71"/>
    <p:sldId id="369" r:id="rId7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5928" autoAdjust="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0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822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736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49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223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59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712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82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60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9987-9790-4D31-9614-8665CC049117}" type="datetimeFigureOut">
              <a:rPr lang="es-MX" smtClean="0"/>
              <a:t>12/02/2024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822A-8600-4CA5-BDF5-DC083FDB69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218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01" y="1881969"/>
            <a:ext cx="4211783" cy="192116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142" y="2129922"/>
            <a:ext cx="3558923" cy="142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D1D3571-6A10-7378-218B-A4F309A2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867" y="1729732"/>
            <a:ext cx="8786899" cy="3606198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s-MX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"FORMATOS DE ANEXOS</a:t>
            </a:r>
            <a:r>
              <a:rPr lang="es-MX" sz="4400" b="1" dirty="0">
                <a:solidFill>
                  <a:schemeClr val="tx1"/>
                </a:solidFill>
                <a:latin typeface="Arial Black" panose="020B0A040201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024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C1970-C181-DB39-48B7-77CB4A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118"/>
            <a:ext cx="6078967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RH-1 Organigrama General.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RH-2 Plantilla del Personal.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RH-3 Personal Comisionado. 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RH-4 Personal con Licencia. </a:t>
            </a: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6330123" y="206438"/>
            <a:ext cx="5861877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RECURSOS HUMANOS.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8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0;p2">
            <a:extLst>
              <a:ext uri="{FF2B5EF4-FFF2-40B4-BE49-F238E27FC236}">
                <a16:creationId xmlns:a16="http://schemas.microsoft.com/office/drawing/2014/main" id="{78E0B2EA-EE11-F41C-0D54-D22B9C315F9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886" y="57873"/>
            <a:ext cx="11667717" cy="6742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670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6;p3">
            <a:extLst>
              <a:ext uri="{FF2B5EF4-FFF2-40B4-BE49-F238E27FC236}">
                <a16:creationId xmlns:a16="http://schemas.microsoft.com/office/drawing/2014/main" id="{480E4360-856A-ACE1-5CF2-E791270A4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2983" y="180682"/>
            <a:ext cx="11577366" cy="4853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7;p3">
            <a:extLst>
              <a:ext uri="{FF2B5EF4-FFF2-40B4-BE49-F238E27FC236}">
                <a16:creationId xmlns:a16="http://schemas.microsoft.com/office/drawing/2014/main" id="{4B2B13BE-C701-E534-CACF-78B39166DF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6395" y="5183854"/>
            <a:ext cx="6559209" cy="1493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066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">
            <a:extLst>
              <a:ext uri="{FF2B5EF4-FFF2-40B4-BE49-F238E27FC236}">
                <a16:creationId xmlns:a16="http://schemas.microsoft.com/office/drawing/2014/main" id="{FA3C4264-4EB9-362D-1ABB-AF4E350858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218" y="127323"/>
            <a:ext cx="11748304" cy="6562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33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42;p5">
            <a:extLst>
              <a:ext uri="{FF2B5EF4-FFF2-40B4-BE49-F238E27FC236}">
                <a16:creationId xmlns:a16="http://schemas.microsoft.com/office/drawing/2014/main" id="{FA3C4264-4EB9-362D-1ABB-AF4E3508588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218" y="127323"/>
            <a:ext cx="11748304" cy="6562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817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6">
            <a:extLst>
              <a:ext uri="{FF2B5EF4-FFF2-40B4-BE49-F238E27FC236}">
                <a16:creationId xmlns:a16="http://schemas.microsoft.com/office/drawing/2014/main" id="{A522EC23-BD94-4CAC-7F87-DE07A08074A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1789" y="194176"/>
            <a:ext cx="11748291" cy="4808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49;p6">
            <a:extLst>
              <a:ext uri="{FF2B5EF4-FFF2-40B4-BE49-F238E27FC236}">
                <a16:creationId xmlns:a16="http://schemas.microsoft.com/office/drawing/2014/main" id="{8F81E0C5-437A-5C54-38E0-DE5906803D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0827"/>
          <a:stretch/>
        </p:blipFill>
        <p:spPr>
          <a:xfrm>
            <a:off x="2818504" y="5742432"/>
            <a:ext cx="7676093" cy="67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0;p6">
            <a:extLst>
              <a:ext uri="{FF2B5EF4-FFF2-40B4-BE49-F238E27FC236}">
                <a16:creationId xmlns:a16="http://schemas.microsoft.com/office/drawing/2014/main" id="{E9A44422-C3F0-1026-7977-F110535B8B4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8503" y="5351852"/>
            <a:ext cx="7676093" cy="39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05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5;p8">
            <a:extLst>
              <a:ext uri="{FF2B5EF4-FFF2-40B4-BE49-F238E27FC236}">
                <a16:creationId xmlns:a16="http://schemas.microsoft.com/office/drawing/2014/main" id="{2FDFCDB9-6909-122B-1BCB-2159807001E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9219" y="182880"/>
            <a:ext cx="11693562" cy="616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58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1;p9">
            <a:extLst>
              <a:ext uri="{FF2B5EF4-FFF2-40B4-BE49-F238E27FC236}">
                <a16:creationId xmlns:a16="http://schemas.microsoft.com/office/drawing/2014/main" id="{CCFE46AF-51BE-5103-94F0-D5D4EF3BB2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066" y="204395"/>
            <a:ext cx="11091133" cy="475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62;p9">
            <a:extLst>
              <a:ext uri="{FF2B5EF4-FFF2-40B4-BE49-F238E27FC236}">
                <a16:creationId xmlns:a16="http://schemas.microsoft.com/office/drawing/2014/main" id="{CE93062D-010C-C38D-B0B7-BEFAB4B1E6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236" y="5351852"/>
            <a:ext cx="7652980" cy="39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3;p9">
            <a:extLst>
              <a:ext uri="{FF2B5EF4-FFF2-40B4-BE49-F238E27FC236}">
                <a16:creationId xmlns:a16="http://schemas.microsoft.com/office/drawing/2014/main" id="{40FB2329-B719-9DE0-4BEB-A51C7F4DAC0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47" r="141"/>
          <a:stretch/>
        </p:blipFill>
        <p:spPr>
          <a:xfrm>
            <a:off x="2147236" y="5742432"/>
            <a:ext cx="7652980" cy="495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64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8;p11">
            <a:extLst>
              <a:ext uri="{FF2B5EF4-FFF2-40B4-BE49-F238E27FC236}">
                <a16:creationId xmlns:a16="http://schemas.microsoft.com/office/drawing/2014/main" id="{E87CE327-9F37-FA76-58B8-E18B6EABAE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6847" y="103812"/>
            <a:ext cx="11840960" cy="633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63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091724" y="1473577"/>
            <a:ext cx="8240043" cy="444554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latin typeface="Arial Black" panose="020B0A04020102020204" pitchFamily="34" charset="0"/>
              </a:rPr>
              <a:t>“</a:t>
            </a:r>
            <a:r>
              <a:rPr lang="es-MX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Preparación del Proceso de 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Entrega-Recepción </a:t>
            </a:r>
          </a:p>
          <a:p>
            <a:pPr algn="ctr"/>
            <a:r>
              <a:rPr lang="es-MX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Constitucional 2021-2024”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211781" y="5061257"/>
            <a:ext cx="376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latin typeface="Arial Black" panose="020B0A04020102020204" pitchFamily="34" charset="0"/>
              </a:rPr>
              <a:t>Contraloría Municipal </a:t>
            </a:r>
          </a:p>
          <a:p>
            <a:pPr algn="ctr"/>
            <a:r>
              <a:rPr lang="es-MX" dirty="0">
                <a:solidFill>
                  <a:schemeClr val="bg1"/>
                </a:solidFill>
                <a:latin typeface="Arial Black" panose="020B0A04020102020204" pitchFamily="34" charset="0"/>
              </a:rPr>
              <a:t>Órgano Interno de Control.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2" y="216242"/>
            <a:ext cx="2636285" cy="688651"/>
          </a:xfrm>
          <a:prstGeom prst="rect">
            <a:avLst/>
          </a:prstGeom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0" y="0"/>
            <a:ext cx="2945403" cy="1473577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215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3;p12">
            <a:extLst>
              <a:ext uri="{FF2B5EF4-FFF2-40B4-BE49-F238E27FC236}">
                <a16:creationId xmlns:a16="http://schemas.microsoft.com/office/drawing/2014/main" id="{7A3174CB-6D87-C21B-9925-92B592ECF9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426" y="204395"/>
            <a:ext cx="11585985" cy="4475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4;p12">
            <a:extLst>
              <a:ext uri="{FF2B5EF4-FFF2-40B4-BE49-F238E27FC236}">
                <a16:creationId xmlns:a16="http://schemas.microsoft.com/office/drawing/2014/main" id="{A8FF8729-5BF9-5FA1-4E42-55464485120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7235" y="5015714"/>
            <a:ext cx="8347361" cy="39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5;p12">
            <a:extLst>
              <a:ext uri="{FF2B5EF4-FFF2-40B4-BE49-F238E27FC236}">
                <a16:creationId xmlns:a16="http://schemas.microsoft.com/office/drawing/2014/main" id="{9DEE1253-3B81-EB17-1647-AD381217B26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7234" y="5406294"/>
            <a:ext cx="8347361" cy="621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349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C1970-C181-DB39-48B7-77CB4A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8" y="1796679"/>
            <a:ext cx="10338099" cy="470371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RM-1 INVENTARIOS DE ALMACENES DIVERSOS. </a:t>
            </a: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RM-2 INVENTARIO DE SISTEMAS, PLATAFORMAS DE CÓMPUTO SOFTWARE, LÍNEAS TELEFONICAS Y REDES.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768350" algn="l"/>
              </a:tabLs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768350" algn="l"/>
              </a:tabLs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RM-3 INVENTARIO DE VEHÍCULOS DE TRANSPORTE Y MAQUINARIA</a:t>
            </a:r>
          </a:p>
          <a:p>
            <a:pPr marL="0" indent="0" algn="just"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RM-4 INVENTARIO DE ARMAMENTO, MUNICIONES, CHALECOS ANTIBALAS, ETC. </a:t>
            </a:r>
          </a:p>
          <a:p>
            <a:pPr marL="0" indent="0" algn="just"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RM-5 INVENTARIO DE SEMOVIENTES.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6330123" y="206438"/>
            <a:ext cx="5861877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RECURSOS MATERIALES.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24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C1970-C181-DB39-48B7-77CB4A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8" y="1742739"/>
            <a:ext cx="9240819" cy="461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76835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RM-6 RELACIÓN DE FORMAS OFICIALES VALORADAS.  </a:t>
            </a:r>
            <a:endParaRPr lang="es-MX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76835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RM-7 RELACIÓN DE SELLOS OFICIALES.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768350" algn="l"/>
              </a:tabLst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RM-8 MEDIOS DE DOTACIÓN DE COMBUSTIBLE.</a:t>
            </a:r>
          </a:p>
          <a:p>
            <a:pPr marL="0" indent="0" algn="just">
              <a:buNone/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RM-9 RELACIÓN DE MOBILIARIO Y EQUIPO DE CÓMPUTO</a:t>
            </a:r>
            <a:r>
              <a:rPr lang="es-MX" sz="3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RM-10 BIENES INMUEBLES PROPIOS O EN COMODATO. </a:t>
            </a:r>
          </a:p>
          <a:p>
            <a:pPr marL="0" indent="0" algn="just">
              <a:buNone/>
            </a:pPr>
            <a:endParaRPr lang="es-MX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RM-11 BIENES MUEBLES O INMUEBLES ARRENDADOS.</a:t>
            </a: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6330123" y="206438"/>
            <a:ext cx="5861877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RECURSOS MATERIALES.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68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1390E-A2CF-0DAD-ECBD-49C54D4C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Google Shape;185;p14">
            <a:extLst>
              <a:ext uri="{FF2B5EF4-FFF2-40B4-BE49-F238E27FC236}">
                <a16:creationId xmlns:a16="http://schemas.microsoft.com/office/drawing/2014/main" id="{C58CB1F4-A5CA-5E97-9E81-D389A017025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9743" y="139849"/>
            <a:ext cx="11777306" cy="6324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983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1;p15">
            <a:extLst>
              <a:ext uri="{FF2B5EF4-FFF2-40B4-BE49-F238E27FC236}">
                <a16:creationId xmlns:a16="http://schemas.microsoft.com/office/drawing/2014/main" id="{BB1C9B1A-E391-BDBF-34AE-CF079E80325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4424" y="252004"/>
            <a:ext cx="11009376" cy="425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90;p15">
            <a:extLst>
              <a:ext uri="{FF2B5EF4-FFF2-40B4-BE49-F238E27FC236}">
                <a16:creationId xmlns:a16="http://schemas.microsoft.com/office/drawing/2014/main" id="{06ABBB2A-76C1-E6F8-C31F-5D9DA1799D6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6461" y="5039045"/>
            <a:ext cx="7789239" cy="876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098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6;p17">
            <a:extLst>
              <a:ext uri="{FF2B5EF4-FFF2-40B4-BE49-F238E27FC236}">
                <a16:creationId xmlns:a16="http://schemas.microsoft.com/office/drawing/2014/main" id="{6CCFAC84-F3C8-46CD-D93F-A507C28BE16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487" y="107575"/>
            <a:ext cx="11650532" cy="528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2;p18">
            <a:extLst>
              <a:ext uri="{FF2B5EF4-FFF2-40B4-BE49-F238E27FC236}">
                <a16:creationId xmlns:a16="http://schemas.microsoft.com/office/drawing/2014/main" id="{A2E01FD1-49D0-6C05-4013-1F2150D02A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2" r="546"/>
          <a:stretch/>
        </p:blipFill>
        <p:spPr>
          <a:xfrm>
            <a:off x="6096000" y="5507914"/>
            <a:ext cx="6047801" cy="37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3;p18">
            <a:extLst>
              <a:ext uri="{FF2B5EF4-FFF2-40B4-BE49-F238E27FC236}">
                <a16:creationId xmlns:a16="http://schemas.microsoft.com/office/drawing/2014/main" id="{2D197DAE-C942-4FDE-44C0-FFF3ED95E06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80"/>
          <a:stretch/>
        </p:blipFill>
        <p:spPr>
          <a:xfrm>
            <a:off x="6095999" y="5893036"/>
            <a:ext cx="6047801" cy="524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383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9;p20">
            <a:extLst>
              <a:ext uri="{FF2B5EF4-FFF2-40B4-BE49-F238E27FC236}">
                <a16:creationId xmlns:a16="http://schemas.microsoft.com/office/drawing/2014/main" id="{9DAD6CA9-32B3-80FD-520B-66AAA5E95D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061" y="117042"/>
            <a:ext cx="11779623" cy="6288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480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4;p21">
            <a:extLst>
              <a:ext uri="{FF2B5EF4-FFF2-40B4-BE49-F238E27FC236}">
                <a16:creationId xmlns:a16="http://schemas.microsoft.com/office/drawing/2014/main" id="{4342116E-9C59-20D3-32F3-D572121971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204395"/>
            <a:ext cx="11521440" cy="4668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16;p21">
            <a:extLst>
              <a:ext uri="{FF2B5EF4-FFF2-40B4-BE49-F238E27FC236}">
                <a16:creationId xmlns:a16="http://schemas.microsoft.com/office/drawing/2014/main" id="{F6FF57D6-AF89-38D7-4F1D-5AB34A3B5C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2" r="546"/>
          <a:stretch/>
        </p:blipFill>
        <p:spPr>
          <a:xfrm>
            <a:off x="3380028" y="5116220"/>
            <a:ext cx="5630061" cy="40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5;p21">
            <a:extLst>
              <a:ext uri="{FF2B5EF4-FFF2-40B4-BE49-F238E27FC236}">
                <a16:creationId xmlns:a16="http://schemas.microsoft.com/office/drawing/2014/main" id="{9D277A5F-DC45-7204-D665-85B86EB100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0028" y="5516589"/>
            <a:ext cx="5630061" cy="609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621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1;p23">
            <a:extLst>
              <a:ext uri="{FF2B5EF4-FFF2-40B4-BE49-F238E27FC236}">
                <a16:creationId xmlns:a16="http://schemas.microsoft.com/office/drawing/2014/main" id="{D105A1B6-61A6-423C-3A57-9E560BC7B63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0734" y="9585"/>
            <a:ext cx="11650532" cy="538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7;p24">
            <a:extLst>
              <a:ext uri="{FF2B5EF4-FFF2-40B4-BE49-F238E27FC236}">
                <a16:creationId xmlns:a16="http://schemas.microsoft.com/office/drawing/2014/main" id="{B95561BD-1CC9-492F-8B51-CDFFF8C28B2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2" r="546"/>
          <a:stretch/>
        </p:blipFill>
        <p:spPr>
          <a:xfrm>
            <a:off x="3245309" y="5534224"/>
            <a:ext cx="5630061" cy="40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8;p24">
            <a:extLst>
              <a:ext uri="{FF2B5EF4-FFF2-40B4-BE49-F238E27FC236}">
                <a16:creationId xmlns:a16="http://schemas.microsoft.com/office/drawing/2014/main" id="{1356A51C-D1E0-E5AD-E5AF-4B7C5BD74A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42" r="410"/>
          <a:stretch/>
        </p:blipFill>
        <p:spPr>
          <a:xfrm>
            <a:off x="3251810" y="5934593"/>
            <a:ext cx="5623560" cy="63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921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33;p26">
            <a:extLst>
              <a:ext uri="{FF2B5EF4-FFF2-40B4-BE49-F238E27FC236}">
                <a16:creationId xmlns:a16="http://schemas.microsoft.com/office/drawing/2014/main" id="{E3E06DFE-D098-7EDA-78A9-B31F743BDC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10" y="118335"/>
            <a:ext cx="11799524" cy="5045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39;p27">
            <a:extLst>
              <a:ext uri="{FF2B5EF4-FFF2-40B4-BE49-F238E27FC236}">
                <a16:creationId xmlns:a16="http://schemas.microsoft.com/office/drawing/2014/main" id="{A64CA378-EADC-5364-A249-C85B6E893B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9404" y="5257244"/>
            <a:ext cx="5219137" cy="40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40;p27">
            <a:extLst>
              <a:ext uri="{FF2B5EF4-FFF2-40B4-BE49-F238E27FC236}">
                <a16:creationId xmlns:a16="http://schemas.microsoft.com/office/drawing/2014/main" id="{13FFB09C-EC01-596B-4457-3A64B80652C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9404" y="5659615"/>
            <a:ext cx="5219137" cy="790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568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5458691" y="224287"/>
            <a:ext cx="6410036" cy="12812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Arial Black" panose="020B0A04020102020204" pitchFamily="34" charset="0"/>
              </a:rPr>
              <a:t>ETAPAS DE PREPARACIÓN DEL PROCESO </a:t>
            </a:r>
            <a:r>
              <a:rPr lang="es-MX" sz="2400" b="1" dirty="0">
                <a:solidFill>
                  <a:srgbClr val="66FFFF"/>
                </a:solidFill>
                <a:latin typeface="Arial Black" panose="020B0A04020102020204" pitchFamily="34" charset="0"/>
              </a:rPr>
              <a:t>DE ENTREGA-RECEPCIÓN CONSTITUCIONAL</a:t>
            </a:r>
            <a:r>
              <a:rPr lang="es-MX" sz="2400" dirty="0">
                <a:latin typeface="Arial Black" panose="020B0A04020102020204" pitchFamily="34" charset="0"/>
              </a:rPr>
              <a:t>.</a:t>
            </a:r>
            <a:endParaRPr lang="es-MX" sz="24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78450" y="1887166"/>
            <a:ext cx="191776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Etapa 1.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25166" y="1891099"/>
            <a:ext cx="5041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Presentación del proceso de Entrega-Recepción, definición de roles y responsabilidad de las dependencias. </a:t>
            </a:r>
          </a:p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2325165" y="3702556"/>
            <a:ext cx="497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Acopio y registro de la información.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325166" y="5268901"/>
            <a:ext cx="5654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Actos protocolarios de Entrega-Recepción</a:t>
            </a:r>
          </a:p>
        </p:txBody>
      </p:sp>
      <p:pic>
        <p:nvPicPr>
          <p:cNvPr id="11266" name="Picture 2" descr="Ejemplo Del Vector, Trabajo En Equipo, Reunión De Reflexión, Buscando Para  Las Nuevas Ideas Creativas Stock de ilustración - Ilustración de ideas,  mudanza: 1389755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100" y="2131393"/>
            <a:ext cx="3732627" cy="3426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178451" y="3387265"/>
            <a:ext cx="191776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Etapa 2. </a:t>
            </a:r>
          </a:p>
        </p:txBody>
      </p:sp>
      <p:sp>
        <p:nvSpPr>
          <p:cNvPr id="18" name="Elipse 17"/>
          <p:cNvSpPr/>
          <p:nvPr/>
        </p:nvSpPr>
        <p:spPr>
          <a:xfrm>
            <a:off x="178450" y="4958428"/>
            <a:ext cx="1917765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Etapa 3. </a:t>
            </a:r>
          </a:p>
        </p:txBody>
      </p:sp>
    </p:spTree>
    <p:extLst>
      <p:ext uri="{BB962C8B-B14F-4D97-AF65-F5344CB8AC3E}">
        <p14:creationId xmlns:p14="http://schemas.microsoft.com/office/powerpoint/2010/main" val="323148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45;p29">
            <a:extLst>
              <a:ext uri="{FF2B5EF4-FFF2-40B4-BE49-F238E27FC236}">
                <a16:creationId xmlns:a16="http://schemas.microsoft.com/office/drawing/2014/main" id="{881F8F92-0341-893D-9A89-844F831BB0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04" y="195251"/>
            <a:ext cx="11736592" cy="528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1;p30">
            <a:extLst>
              <a:ext uri="{FF2B5EF4-FFF2-40B4-BE49-F238E27FC236}">
                <a16:creationId xmlns:a16="http://schemas.microsoft.com/office/drawing/2014/main" id="{9324B6B7-70BD-14C0-6AA3-4AE2AC1E6D3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2146" y="5437434"/>
            <a:ext cx="5379426" cy="40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52;p30">
            <a:extLst>
              <a:ext uri="{FF2B5EF4-FFF2-40B4-BE49-F238E27FC236}">
                <a16:creationId xmlns:a16="http://schemas.microsoft.com/office/drawing/2014/main" id="{D6F0CB3B-DBD6-5108-C16A-E26641AB60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2146" y="5839805"/>
            <a:ext cx="5395347" cy="752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3543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7;p32">
            <a:extLst>
              <a:ext uri="{FF2B5EF4-FFF2-40B4-BE49-F238E27FC236}">
                <a16:creationId xmlns:a16="http://schemas.microsoft.com/office/drawing/2014/main" id="{D6842689-6439-EBC7-6EB7-084A42DF418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152400"/>
            <a:ext cx="11563351" cy="6553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4522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0;p35">
            <a:extLst>
              <a:ext uri="{FF2B5EF4-FFF2-40B4-BE49-F238E27FC236}">
                <a16:creationId xmlns:a16="http://schemas.microsoft.com/office/drawing/2014/main" id="{9D2BDFB2-2096-8324-8F9E-F7B5E126A8D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879" y="161365"/>
            <a:ext cx="11779625" cy="542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76;p36">
            <a:extLst>
              <a:ext uri="{FF2B5EF4-FFF2-40B4-BE49-F238E27FC236}">
                <a16:creationId xmlns:a16="http://schemas.microsoft.com/office/drawing/2014/main" id="{C97E6628-4D59-C294-2135-9CC9FEB49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775" y="5523496"/>
            <a:ext cx="5633192" cy="40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77;p36">
            <a:extLst>
              <a:ext uri="{FF2B5EF4-FFF2-40B4-BE49-F238E27FC236}">
                <a16:creationId xmlns:a16="http://schemas.microsoft.com/office/drawing/2014/main" id="{1DFB8265-D1A2-90BE-CF91-67335C01B0F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8380" y="5925867"/>
            <a:ext cx="5639587" cy="62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03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82;p38">
            <a:extLst>
              <a:ext uri="{FF2B5EF4-FFF2-40B4-BE49-F238E27FC236}">
                <a16:creationId xmlns:a16="http://schemas.microsoft.com/office/drawing/2014/main" id="{950F40D0-6D6A-6AD3-31C4-09711083449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606" y="107577"/>
            <a:ext cx="11844169" cy="631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514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87;p39">
            <a:extLst>
              <a:ext uri="{FF2B5EF4-FFF2-40B4-BE49-F238E27FC236}">
                <a16:creationId xmlns:a16="http://schemas.microsoft.com/office/drawing/2014/main" id="{A8A7DAFC-7F38-069D-1929-5E095DE8DED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076" y="180833"/>
            <a:ext cx="11727428" cy="4283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88;p39">
            <a:extLst>
              <a:ext uri="{FF2B5EF4-FFF2-40B4-BE49-F238E27FC236}">
                <a16:creationId xmlns:a16="http://schemas.microsoft.com/office/drawing/2014/main" id="{0106FA24-A76D-575E-3B2A-166062CD21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775" y="4822129"/>
            <a:ext cx="5633192" cy="40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9;p39">
            <a:extLst>
              <a:ext uri="{FF2B5EF4-FFF2-40B4-BE49-F238E27FC236}">
                <a16:creationId xmlns:a16="http://schemas.microsoft.com/office/drawing/2014/main" id="{B06FD60E-D9F0-2F73-0296-1CAFA14639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8380" y="5224500"/>
            <a:ext cx="5639587" cy="62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149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4;p41">
            <a:extLst>
              <a:ext uri="{FF2B5EF4-FFF2-40B4-BE49-F238E27FC236}">
                <a16:creationId xmlns:a16="http://schemas.microsoft.com/office/drawing/2014/main" id="{87427BDE-4DED-C8E1-75F9-DBE7764EA3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5152" y="201168"/>
            <a:ext cx="11725835" cy="516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01;p42">
            <a:extLst>
              <a:ext uri="{FF2B5EF4-FFF2-40B4-BE49-F238E27FC236}">
                <a16:creationId xmlns:a16="http://schemas.microsoft.com/office/drawing/2014/main" id="{1AFBFC4A-AB80-9770-85E1-BD9E36AD5C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2916" r="220" b="-1"/>
          <a:stretch/>
        </p:blipFill>
        <p:spPr>
          <a:xfrm>
            <a:off x="3468381" y="5984577"/>
            <a:ext cx="5633192" cy="46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0;p42">
            <a:extLst>
              <a:ext uri="{FF2B5EF4-FFF2-40B4-BE49-F238E27FC236}">
                <a16:creationId xmlns:a16="http://schemas.microsoft.com/office/drawing/2014/main" id="{ECEC88DB-01FA-87A5-8473-5817BDEA815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8380" y="5582206"/>
            <a:ext cx="5633192" cy="402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330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06;p44">
            <a:extLst>
              <a:ext uri="{FF2B5EF4-FFF2-40B4-BE49-F238E27FC236}">
                <a16:creationId xmlns:a16="http://schemas.microsoft.com/office/drawing/2014/main" id="{70EAD358-23D6-DB52-73C6-FCBDBCFFCE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443" y="83373"/>
            <a:ext cx="11766817" cy="5241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12;p45">
            <a:extLst>
              <a:ext uri="{FF2B5EF4-FFF2-40B4-BE49-F238E27FC236}">
                <a16:creationId xmlns:a16="http://schemas.microsoft.com/office/drawing/2014/main" id="{CBD67DD5-5CE4-B972-5FDD-8AC371E7907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0634" y="5559569"/>
            <a:ext cx="5633192" cy="402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313;p45">
            <a:extLst>
              <a:ext uri="{FF2B5EF4-FFF2-40B4-BE49-F238E27FC236}">
                <a16:creationId xmlns:a16="http://schemas.microsoft.com/office/drawing/2014/main" id="{2F9225FE-45E2-721E-D436-0FDF184FFE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0634" y="5961940"/>
            <a:ext cx="5639587" cy="447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7339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C1970-C181-DB39-48B7-77CB4A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68" y="1742739"/>
            <a:ext cx="9972339" cy="461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RF-1 RELACIÓN DE DEUDORES DIVERSOS</a:t>
            </a:r>
          </a:p>
          <a:p>
            <a:pPr marL="0" indent="0"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RF-2 GARANTÍAS Y FIANZAS VIGENTES A FAVOR DEL GOBIERNO MUNICIPAL.</a:t>
            </a: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RF-3 ESTADO QUE GUARDAN LAS PARTICIPACIONES Y APORTACIONES FEDERALES Y ESTATALES. </a:t>
            </a:r>
          </a:p>
          <a:p>
            <a:pPr marL="0" indent="0"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RF-4 CUENTAS POR PAGAR.</a:t>
            </a:r>
          </a:p>
          <a:p>
            <a:pPr marL="0" indent="0">
              <a:buNone/>
            </a:pPr>
            <a:r>
              <a:rPr lang="es-MX" sz="2000" i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  <a:endParaRPr lang="es-MX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6330123" y="206438"/>
            <a:ext cx="5861877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RECURSOS FINANCIEROS.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41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C1970-C181-DB39-48B7-77CB4A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1882588"/>
            <a:ext cx="10929770" cy="4617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RF-5 ESTADO DE DEUDA PÚBLICA Y OTROS PASIVOS.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RF-6 ESTADOS FINANCIEROS CONTABLES A LA FECHA DE ENTREGA. </a:t>
            </a:r>
          </a:p>
          <a:p>
            <a:pPr marL="0" indent="0" algn="just"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RF-7 ESTADOS PRESUPUESTARIOS.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i="1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RF-8 FONDOS REVOLVENTES.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RF-9 CUENTAS DE CHEQUES Y/O INVERSIÓN EN USO O CANCELADAS.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6330123" y="206438"/>
            <a:ext cx="5861877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RECURSOS FINANCIEROS.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6330123" y="206438"/>
            <a:ext cx="5861877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RECURSOS FINANCIEROS.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666772-7EC8-00D6-3316-4E29AECD8AA2}"/>
              </a:ext>
            </a:extLst>
          </p:cNvPr>
          <p:cNvSpPr txBox="1"/>
          <p:nvPr/>
        </p:nvSpPr>
        <p:spPr>
          <a:xfrm>
            <a:off x="252805" y="1812580"/>
            <a:ext cx="10666207" cy="5045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RF-10 CHEQUES PENDIENTES DE ENTREGAR.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RF-11 FIDEICOMISOS VIGENTES Y FINIQUITADOS DURANTE LA ADMINISTRACIÓN.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RF-12 CLAVES BANCARIAS/COMBINACIONES DE CAJA FUERTE/OTROS.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RF-13 JOYAS, OBRAS DE ARTE, Y DEMAS MATERIAL CON VALOR HISTORICO EN CUSTODIA.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3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4103" y="1847746"/>
            <a:ext cx="10708698" cy="4716955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Presentación del proceso de Entrega-Recepción. 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personas Titulares de las dependencias designaran a las personas que fungirán como Enlaces ante la Contraloría Municipal.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Mesas de trabajo para el asesoramiento del proceso de entrega-recepción.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Definición de los formatos de anexos aplicables a cada obligado responsable.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* Personal adscrito a la Contraloría deberá registrar el directorio con los nombres completos, cargo, número de empleado, área de adscripción, acta responsiva, teléfono y correo electrónico de los Enlaces Asignados por las dependencias para el debido seguimiento. </a:t>
            </a: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788988" y="316871"/>
            <a:ext cx="4428255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ETAPA 1. 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pic>
        <p:nvPicPr>
          <p:cNvPr id="8" name="Gráfico 7" descr="Diana">
            <a:extLst>
              <a:ext uri="{FF2B5EF4-FFF2-40B4-BE49-F238E27FC236}">
                <a16:creationId xmlns:a16="http://schemas.microsoft.com/office/drawing/2014/main" id="{39937345-5AE4-6A7A-67C5-30ED2AD12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86568" y="1806932"/>
            <a:ext cx="604839" cy="604839"/>
          </a:xfrm>
          <a:prstGeom prst="rect">
            <a:avLst/>
          </a:prstGeom>
        </p:spPr>
      </p:pic>
      <p:pic>
        <p:nvPicPr>
          <p:cNvPr id="10" name="Gráfico 9" descr="Diana">
            <a:extLst>
              <a:ext uri="{FF2B5EF4-FFF2-40B4-BE49-F238E27FC236}">
                <a16:creationId xmlns:a16="http://schemas.microsoft.com/office/drawing/2014/main" id="{CF42410D-85A4-B8C2-1AC1-B166FE656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86567" y="2824161"/>
            <a:ext cx="604839" cy="604839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C876DA5F-AB3A-E2B8-2397-7A304B258F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382166" y="3312227"/>
            <a:ext cx="604839" cy="6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023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5378825" y="206438"/>
            <a:ext cx="6813176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ASUNTOS PENDIENTES O EN TRAMITE.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B09F01-AF6A-07B4-C8AF-A6A6AE24E119}"/>
              </a:ext>
            </a:extLst>
          </p:cNvPr>
          <p:cNvSpPr txBox="1"/>
          <p:nvPr/>
        </p:nvSpPr>
        <p:spPr>
          <a:xfrm>
            <a:off x="562087" y="2363341"/>
            <a:ext cx="6099586" cy="866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AP-1 ASUNTOS PENDIENTES O EN TRÁMITE. </a:t>
            </a: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3C5B7E-B55F-457A-C47D-4A2EAB4B438A}"/>
              </a:ext>
            </a:extLst>
          </p:cNvPr>
          <p:cNvSpPr txBox="1"/>
          <p:nvPr/>
        </p:nvSpPr>
        <p:spPr>
          <a:xfrm>
            <a:off x="562087" y="4140112"/>
            <a:ext cx="5857538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LB-1 LIBROS BLANCOS</a:t>
            </a: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72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83;p86">
            <a:extLst>
              <a:ext uri="{FF2B5EF4-FFF2-40B4-BE49-F238E27FC236}">
                <a16:creationId xmlns:a16="http://schemas.microsoft.com/office/drawing/2014/main" id="{498233A5-E91E-4972-33EE-1B8711AE31C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3487" y="172122"/>
            <a:ext cx="11596744" cy="6389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6739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96;p89">
            <a:extLst>
              <a:ext uri="{FF2B5EF4-FFF2-40B4-BE49-F238E27FC236}">
                <a16:creationId xmlns:a16="http://schemas.microsoft.com/office/drawing/2014/main" id="{7DAE0B41-2413-4F4E-14AF-F33FB3EED50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2122" y="139849"/>
            <a:ext cx="11758109" cy="63191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6591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1;p90">
            <a:extLst>
              <a:ext uri="{FF2B5EF4-FFF2-40B4-BE49-F238E27FC236}">
                <a16:creationId xmlns:a16="http://schemas.microsoft.com/office/drawing/2014/main" id="{3070DEEE-7CF9-9566-24AA-FF2457A822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130" y="227168"/>
            <a:ext cx="12003740" cy="6055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725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4249271" y="206438"/>
            <a:ext cx="7942730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DEMAS DOCUMENTACIÓN COMPLEMENTARIA.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B09F01-AF6A-07B4-C8AF-A6A6AE24E119}"/>
              </a:ext>
            </a:extLst>
          </p:cNvPr>
          <p:cNvSpPr txBox="1"/>
          <p:nvPr/>
        </p:nvSpPr>
        <p:spPr>
          <a:xfrm>
            <a:off x="239355" y="1997581"/>
            <a:ext cx="10647381" cy="4748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DD-1 ARCHIVOS EN RESGUARDO.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DD-2 RELACIÓN DE NORMATIVIDAD VIGENTE.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DD-3 CONTRAROS Y CONVENIOS VIGENTES.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DD-4 ESTUDIOS O PROYECTOS EJECUTADOS DURANTE LA ADMINISTRACIÓN.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204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4249271" y="206438"/>
            <a:ext cx="7942730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DEMAS DOCUMENTACIÓN COMPLEMENTARIA.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B09F01-AF6A-07B4-C8AF-A6A6AE24E119}"/>
              </a:ext>
            </a:extLst>
          </p:cNvPr>
          <p:cNvSpPr txBox="1"/>
          <p:nvPr/>
        </p:nvSpPr>
        <p:spPr>
          <a:xfrm>
            <a:off x="260870" y="1857731"/>
            <a:ext cx="10647381" cy="5147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DD-5 ESTUDIOS O PROYECTOS NO EJECUTADOS.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DD-6 RELACIÓN DE OBRA PÚBLICA.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DD-7 ACTAS RESPONSIVAS.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DD-8 DOCUMENTACIÓN E INFORMACIÓN ADICIONAL O COMPLEMENTARIA.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MX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26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1;p92">
            <a:extLst>
              <a:ext uri="{FF2B5EF4-FFF2-40B4-BE49-F238E27FC236}">
                <a16:creationId xmlns:a16="http://schemas.microsoft.com/office/drawing/2014/main" id="{60716C23-1D37-E1B1-7CA9-617718A29DF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972" y="139850"/>
            <a:ext cx="11650531" cy="637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593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17;g2b77dcb90ac_1_74">
            <a:extLst>
              <a:ext uri="{FF2B5EF4-FFF2-40B4-BE49-F238E27FC236}">
                <a16:creationId xmlns:a16="http://schemas.microsoft.com/office/drawing/2014/main" id="{BA903CCD-88C5-51DB-1A57-93F30ADFCFC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0608" y="161365"/>
            <a:ext cx="11854926" cy="6191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906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23;p93">
            <a:extLst>
              <a:ext uri="{FF2B5EF4-FFF2-40B4-BE49-F238E27FC236}">
                <a16:creationId xmlns:a16="http://schemas.microsoft.com/office/drawing/2014/main" id="{6E53E42D-0066-703B-3296-93CC725AC0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580" y="189071"/>
            <a:ext cx="11341982" cy="4651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24;p93">
            <a:extLst>
              <a:ext uri="{FF2B5EF4-FFF2-40B4-BE49-F238E27FC236}">
                <a16:creationId xmlns:a16="http://schemas.microsoft.com/office/drawing/2014/main" id="{62306E9F-CE8C-3241-7995-305711F9DAD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894" y="5259656"/>
            <a:ext cx="5630061" cy="838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496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9;p95">
            <a:extLst>
              <a:ext uri="{FF2B5EF4-FFF2-40B4-BE49-F238E27FC236}">
                <a16:creationId xmlns:a16="http://schemas.microsoft.com/office/drawing/2014/main" id="{6124DC2A-8CB7-1D38-2099-8300CEBA840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9699" y="129092"/>
            <a:ext cx="11693562" cy="6465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92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97" y="1630393"/>
            <a:ext cx="10921451" cy="48004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Los elementos claves de esta fase son: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8000" b="1" dirty="0">
                <a:latin typeface="Arial" panose="020B0604020202020204" pitchFamily="34" charset="0"/>
                <a:cs typeface="Arial" panose="020B0604020202020204" pitchFamily="34" charset="0"/>
              </a:rPr>
              <a:t>I. 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Reconocimiento de los formatos de anexos aplicables.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8000" b="1" dirty="0">
                <a:latin typeface="Arial" panose="020B0604020202020204" pitchFamily="34" charset="0"/>
                <a:cs typeface="Arial" panose="020B0604020202020204" pitchFamily="34" charset="0"/>
              </a:rPr>
              <a:t>II. 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En su caso, asignación de personal de apoyo para la captura de información.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8000" b="1" dirty="0"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Identificación y ubicación de los datos e información (organizar la información) para su captura.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s-MX" sz="8000" b="1" dirty="0">
                <a:latin typeface="Arial" panose="020B0604020202020204" pitchFamily="34" charset="0"/>
                <a:cs typeface="Arial" panose="020B0604020202020204" pitchFamily="34" charset="0"/>
              </a:rPr>
              <a:t>IV. </a:t>
            </a:r>
            <a:r>
              <a:rPr lang="es-MX" sz="8000" dirty="0">
                <a:latin typeface="Arial" panose="020B0604020202020204" pitchFamily="34" charset="0"/>
                <a:cs typeface="Arial" panose="020B0604020202020204" pitchFamily="34" charset="0"/>
              </a:rPr>
              <a:t>Aprobación del contenido de los formatos de anexos por parte del personal responsable. </a:t>
            </a:r>
          </a:p>
          <a:p>
            <a:pPr marL="0" indent="0" algn="just">
              <a:buNone/>
            </a:pPr>
            <a:endParaRPr lang="es-MX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788988" y="316871"/>
            <a:ext cx="4428255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ETAPA 1. 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56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35;p96">
            <a:extLst>
              <a:ext uri="{FF2B5EF4-FFF2-40B4-BE49-F238E27FC236}">
                <a16:creationId xmlns:a16="http://schemas.microsoft.com/office/drawing/2014/main" id="{3C5922F8-C1D3-4C75-67D4-B4B09EA28D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1196" y="106848"/>
            <a:ext cx="11103124" cy="426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536;p96">
            <a:extLst>
              <a:ext uri="{FF2B5EF4-FFF2-40B4-BE49-F238E27FC236}">
                <a16:creationId xmlns:a16="http://schemas.microsoft.com/office/drawing/2014/main" id="{60177D56-FCAB-3274-BC49-907FE71B1A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1721" y="4731213"/>
            <a:ext cx="5630061" cy="37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7;p96">
            <a:extLst>
              <a:ext uri="{FF2B5EF4-FFF2-40B4-BE49-F238E27FC236}">
                <a16:creationId xmlns:a16="http://schemas.microsoft.com/office/drawing/2014/main" id="{4AFA0ADA-31F8-44B6-6471-14EA1CEE89F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1721" y="5102740"/>
            <a:ext cx="5630061" cy="476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1313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42;p98">
            <a:extLst>
              <a:ext uri="{FF2B5EF4-FFF2-40B4-BE49-F238E27FC236}">
                <a16:creationId xmlns:a16="http://schemas.microsoft.com/office/drawing/2014/main" id="{FF017BBE-9883-8B6D-CB58-BB1AE021A36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8184" y="172123"/>
            <a:ext cx="11682804" cy="6257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6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8;p99">
            <a:extLst>
              <a:ext uri="{FF2B5EF4-FFF2-40B4-BE49-F238E27FC236}">
                <a16:creationId xmlns:a16="http://schemas.microsoft.com/office/drawing/2014/main" id="{90ED028E-480C-BA0F-8247-84045D73B0E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002" y="201682"/>
            <a:ext cx="11295530" cy="459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49;p99">
            <a:extLst>
              <a:ext uri="{FF2B5EF4-FFF2-40B4-BE49-F238E27FC236}">
                <a16:creationId xmlns:a16="http://schemas.microsoft.com/office/drawing/2014/main" id="{925A5354-64B4-94D7-DA3B-E14D668306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155" y="5374895"/>
            <a:ext cx="5620534" cy="45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50;p99">
            <a:extLst>
              <a:ext uri="{FF2B5EF4-FFF2-40B4-BE49-F238E27FC236}">
                <a16:creationId xmlns:a16="http://schemas.microsoft.com/office/drawing/2014/main" id="{C3100270-AD75-7FE3-8101-8255156850B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8628" y="5003368"/>
            <a:ext cx="5630061" cy="371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341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55;p101">
            <a:extLst>
              <a:ext uri="{FF2B5EF4-FFF2-40B4-BE49-F238E27FC236}">
                <a16:creationId xmlns:a16="http://schemas.microsoft.com/office/drawing/2014/main" id="{38B77736-BB8F-6027-E635-697FF06E4A0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6668" y="172122"/>
            <a:ext cx="11553713" cy="6378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712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67;p104">
            <a:extLst>
              <a:ext uri="{FF2B5EF4-FFF2-40B4-BE49-F238E27FC236}">
                <a16:creationId xmlns:a16="http://schemas.microsoft.com/office/drawing/2014/main" id="{CC17CFA4-36E9-7C78-B006-3537B2894E3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364" y="109531"/>
            <a:ext cx="11754685" cy="6226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3673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79;p107">
            <a:extLst>
              <a:ext uri="{FF2B5EF4-FFF2-40B4-BE49-F238E27FC236}">
                <a16:creationId xmlns:a16="http://schemas.microsoft.com/office/drawing/2014/main" id="{AD2C0475-81F6-3F93-C292-9935FABF999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129093"/>
            <a:ext cx="11607501" cy="4830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7;p108">
            <a:extLst>
              <a:ext uri="{FF2B5EF4-FFF2-40B4-BE49-F238E27FC236}">
                <a16:creationId xmlns:a16="http://schemas.microsoft.com/office/drawing/2014/main" id="{081EC6C3-34CE-6D8F-4A74-E980A6E4C8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2026" y="5203474"/>
            <a:ext cx="5630061" cy="371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85;p108">
            <a:extLst>
              <a:ext uri="{FF2B5EF4-FFF2-40B4-BE49-F238E27FC236}">
                <a16:creationId xmlns:a16="http://schemas.microsoft.com/office/drawing/2014/main" id="{A0467D92-EF87-0ECB-3871-91C71492A01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11553" y="5585805"/>
            <a:ext cx="5620534" cy="46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8708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92;p110">
            <a:extLst>
              <a:ext uri="{FF2B5EF4-FFF2-40B4-BE49-F238E27FC236}">
                <a16:creationId xmlns:a16="http://schemas.microsoft.com/office/drawing/2014/main" id="{190D0300-7F9D-D3E9-3F1B-413086D4F6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366" y="118334"/>
            <a:ext cx="11779622" cy="644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6901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04;p113">
            <a:extLst>
              <a:ext uri="{FF2B5EF4-FFF2-40B4-BE49-F238E27FC236}">
                <a16:creationId xmlns:a16="http://schemas.microsoft.com/office/drawing/2014/main" id="{6E56E5DD-7292-4A17-233D-4D901B77B12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153" y="118334"/>
            <a:ext cx="11811895" cy="6110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227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10;g2b77dcb90ac_1_68">
            <a:extLst>
              <a:ext uri="{FF2B5EF4-FFF2-40B4-BE49-F238E27FC236}">
                <a16:creationId xmlns:a16="http://schemas.microsoft.com/office/drawing/2014/main" id="{2717EBC0-CC0B-9793-B71D-D1B054FA6C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7055" y="117061"/>
            <a:ext cx="11870752" cy="6305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325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16;g2b77dcb90ac_1_80">
            <a:extLst>
              <a:ext uri="{FF2B5EF4-FFF2-40B4-BE49-F238E27FC236}">
                <a16:creationId xmlns:a16="http://schemas.microsoft.com/office/drawing/2014/main" id="{47CF3829-0027-F43C-E331-AD78FF6FFDD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4094" y="152400"/>
            <a:ext cx="11424621" cy="655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56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477" y="1563074"/>
            <a:ext cx="10691444" cy="500581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Captura de información en los formatos y envío a la Contraloría para su revisión:</a:t>
            </a: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personas Titulares de las distintas dependencias, son responsables de la captura, integración y actualización de la información que se entregará en los formatos de anexos. 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responsabilidad de las personas servidoras públicas obligadas, mantener los registros de información actualizados y debidamente organizados.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persona servidora pública obligada a realizar la Entrega-Recepción Constitucional, deberá validar la actualidad, veracidad e integridad de la información capturada en los formatos de anexos respectivos, antes de ser enviados a la Contraloría Municipal. </a:t>
            </a:r>
          </a:p>
          <a:p>
            <a:pPr marL="0" indent="0" algn="just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116792" y="55265"/>
            <a:ext cx="4428255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ETAPA 2. 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13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22;p114">
            <a:extLst>
              <a:ext uri="{FF2B5EF4-FFF2-40B4-BE49-F238E27FC236}">
                <a16:creationId xmlns:a16="http://schemas.microsoft.com/office/drawing/2014/main" id="{0D86C545-FB27-EB8F-83C9-AB69651FC99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3728" y="542771"/>
            <a:ext cx="9113759" cy="3531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114">
            <a:extLst>
              <a:ext uri="{FF2B5EF4-FFF2-40B4-BE49-F238E27FC236}">
                <a16:creationId xmlns:a16="http://schemas.microsoft.com/office/drawing/2014/main" id="{53638CB2-AFF4-4DC2-191F-83C532C810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924" y="4770290"/>
            <a:ext cx="5633192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114">
            <a:extLst>
              <a:ext uri="{FF2B5EF4-FFF2-40B4-BE49-F238E27FC236}">
                <a16:creationId xmlns:a16="http://schemas.microsoft.com/office/drawing/2014/main" id="{9B0CCE62-1031-6F10-9263-5DC6D75C0C0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7582" y="5142178"/>
            <a:ext cx="5620534" cy="781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492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AC52F613-B266-AF1F-5151-93E2C24F1C6D}"/>
              </a:ext>
            </a:extLst>
          </p:cNvPr>
          <p:cNvSpPr/>
          <p:nvPr/>
        </p:nvSpPr>
        <p:spPr>
          <a:xfrm>
            <a:off x="4249271" y="206438"/>
            <a:ext cx="7942730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FORMATOS DE ANEXOS ESPECIALES.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B09F01-AF6A-07B4-C8AF-A6A6AE24E119}"/>
              </a:ext>
            </a:extLst>
          </p:cNvPr>
          <p:cNvSpPr txBox="1"/>
          <p:nvPr/>
        </p:nvSpPr>
        <p:spPr>
          <a:xfrm>
            <a:off x="336174" y="1986823"/>
            <a:ext cx="10647381" cy="465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OP-1 OBRAS EN PROCESO CON RECURSOS MUNICIPALES.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OP- 2 OBRAS EN PROCESO CON RECURSOS EXTERNOS O MIXTOS.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OP-3 OBRAS EN ESTUDIO Y/O PROYECTO.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DA- 1 PADRÓN DE CONTRATISTAS.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DA- 2 PADRÓN DE PROVEEDORES.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PL- PADRÓN DE LICENCIAS.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AM-1 RELACIÓN DE DOCUMENTACIÓN ENVIADA A LA DIRECCIÓN DE ARCHIVO MUNICIPAL.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535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44;p119">
            <a:extLst>
              <a:ext uri="{FF2B5EF4-FFF2-40B4-BE49-F238E27FC236}">
                <a16:creationId xmlns:a16="http://schemas.microsoft.com/office/drawing/2014/main" id="{90F6232D-68D6-39BA-1764-B05DADCBBA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972" y="139849"/>
            <a:ext cx="11639773" cy="6360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208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49;p120">
            <a:extLst>
              <a:ext uri="{FF2B5EF4-FFF2-40B4-BE49-F238E27FC236}">
                <a16:creationId xmlns:a16="http://schemas.microsoft.com/office/drawing/2014/main" id="{C0A46297-835B-4406-253C-22400C576E6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6868" y="207818"/>
            <a:ext cx="10580934" cy="4235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50;p120">
            <a:extLst>
              <a:ext uri="{FF2B5EF4-FFF2-40B4-BE49-F238E27FC236}">
                <a16:creationId xmlns:a16="http://schemas.microsoft.com/office/drawing/2014/main" id="{DF54FAB4-4F49-76BC-F09F-1A894F78D2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4684" y="4780287"/>
            <a:ext cx="5630061" cy="10193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3803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55;p122">
            <a:extLst>
              <a:ext uri="{FF2B5EF4-FFF2-40B4-BE49-F238E27FC236}">
                <a16:creationId xmlns:a16="http://schemas.microsoft.com/office/drawing/2014/main" id="{7D96E4CF-0730-2CED-A553-D803B49458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8941" y="232756"/>
            <a:ext cx="11725835" cy="630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44126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60;p123">
            <a:extLst>
              <a:ext uri="{FF2B5EF4-FFF2-40B4-BE49-F238E27FC236}">
                <a16:creationId xmlns:a16="http://schemas.microsoft.com/office/drawing/2014/main" id="{B7B6B60C-84DB-8810-66BB-8395EA7463F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39" y="450736"/>
            <a:ext cx="11044018" cy="4084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61;p123">
            <a:extLst>
              <a:ext uri="{FF2B5EF4-FFF2-40B4-BE49-F238E27FC236}">
                <a16:creationId xmlns:a16="http://schemas.microsoft.com/office/drawing/2014/main" id="{F761FA3B-EC70-61B6-233D-CDC0830E6B7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7817" y="4889473"/>
            <a:ext cx="5630061" cy="38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2;p123">
            <a:extLst>
              <a:ext uri="{FF2B5EF4-FFF2-40B4-BE49-F238E27FC236}">
                <a16:creationId xmlns:a16="http://schemas.microsoft.com/office/drawing/2014/main" id="{4EEEB286-F50E-C52B-2254-F72A0916A5B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67344" y="5270526"/>
            <a:ext cx="5620534" cy="619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3540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67;p125">
            <a:extLst>
              <a:ext uri="{FF2B5EF4-FFF2-40B4-BE49-F238E27FC236}">
                <a16:creationId xmlns:a16="http://schemas.microsoft.com/office/drawing/2014/main" id="{091882C5-1DAE-D329-B4EF-E2DFA48C19B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333" y="257693"/>
            <a:ext cx="11854927" cy="6154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13442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9;p128">
            <a:extLst>
              <a:ext uri="{FF2B5EF4-FFF2-40B4-BE49-F238E27FC236}">
                <a16:creationId xmlns:a16="http://schemas.microsoft.com/office/drawing/2014/main" id="{BEB0488E-E8F2-FB5F-ED9A-CA6F23C50E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3488" y="129092"/>
            <a:ext cx="11542954" cy="634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5470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91;p131">
            <a:extLst>
              <a:ext uri="{FF2B5EF4-FFF2-40B4-BE49-F238E27FC236}">
                <a16:creationId xmlns:a16="http://schemas.microsoft.com/office/drawing/2014/main" id="{BC799A10-6D30-C622-2C7A-AEC036272D6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820" y="150607"/>
            <a:ext cx="11381591" cy="6293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80111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03;p134">
            <a:extLst>
              <a:ext uri="{FF2B5EF4-FFF2-40B4-BE49-F238E27FC236}">
                <a16:creationId xmlns:a16="http://schemas.microsoft.com/office/drawing/2014/main" id="{4E6215ED-3164-A8CE-F3D3-BCB73EF8A45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395" y="215153"/>
            <a:ext cx="11822654" cy="62272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0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477" y="1563074"/>
            <a:ext cx="10950236" cy="5005813"/>
          </a:xfrm>
        </p:spPr>
        <p:txBody>
          <a:bodyPr>
            <a:normAutofit/>
          </a:bodyPr>
          <a:lstStyle/>
          <a:p>
            <a:pPr algn="just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Para la captura de información en los formatos de anexos, se debe considerar:</a:t>
            </a:r>
          </a:p>
          <a:p>
            <a:pPr marL="0" indent="0" algn="just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lphaLcParenR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Únicamente las personas que hayan sido designadas podrán realizar esta tarea.</a:t>
            </a:r>
          </a:p>
          <a:p>
            <a:pPr marL="0" indent="0" algn="just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Se debe reportar como mínimo la información que se solicita en la caratula de cada anexo aplicable, ya sea por captura o documento adjunto.</a:t>
            </a:r>
          </a:p>
          <a:p>
            <a:pPr marL="0" indent="0" algn="just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Atender las indicaciones establecidas para el llenado de los formatos de anexos establecidos en el presente Manual. </a:t>
            </a:r>
          </a:p>
          <a:p>
            <a:pPr marL="0" indent="0" algn="just"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116792" y="55265"/>
            <a:ext cx="4428255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ETAPA 2. 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47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15;p137">
            <a:extLst>
              <a:ext uri="{FF2B5EF4-FFF2-40B4-BE49-F238E27FC236}">
                <a16:creationId xmlns:a16="http://schemas.microsoft.com/office/drawing/2014/main" id="{13CF6BD1-0326-9783-2298-B0F75922A5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395" y="96819"/>
            <a:ext cx="11801139" cy="6453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6171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20;p138">
            <a:extLst>
              <a:ext uri="{FF2B5EF4-FFF2-40B4-BE49-F238E27FC236}">
                <a16:creationId xmlns:a16="http://schemas.microsoft.com/office/drawing/2014/main" id="{AE4316E1-A918-DDF6-0130-9DDCE3F1A7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2504" y="215153"/>
            <a:ext cx="10699934" cy="3956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21;p138">
            <a:extLst>
              <a:ext uri="{FF2B5EF4-FFF2-40B4-BE49-F238E27FC236}">
                <a16:creationId xmlns:a16="http://schemas.microsoft.com/office/drawing/2014/main" id="{C4BB1C9B-2D3F-945D-6874-C0577F33F8B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938" y="4838095"/>
            <a:ext cx="5630061" cy="38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722;p138">
            <a:extLst>
              <a:ext uri="{FF2B5EF4-FFF2-40B4-BE49-F238E27FC236}">
                <a16:creationId xmlns:a16="http://schemas.microsoft.com/office/drawing/2014/main" id="{BBCD051D-86B1-9458-F6E4-821FAD6FA60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5465" y="5219148"/>
            <a:ext cx="5620534" cy="771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37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476" y="1535502"/>
            <a:ext cx="10846719" cy="503338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Se realiza el cierre de los trabajos de preparación mediante la concentración de informes de las dependencias que integran la Administración Pública Municipal de El Salto, Jalisco.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En el proceso de Entrega-Recepción Constitucional, las personas servidoras públicas con cargos de Jefaturas o similares, preparan su información entregándola a su superior inmediato.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personas Titulares de las distintas dependencias, adjuntaran el informe de su despacho a los previamente recibidos de sus inferiores jerárquicos. </a:t>
            </a:r>
          </a:p>
          <a:p>
            <a:pPr marL="0" indent="0" algn="just"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116792" y="55265"/>
            <a:ext cx="4428255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ETAPA 3. 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0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476" y="1535502"/>
            <a:ext cx="11010621" cy="503338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La información de la Administración Pública Municipal saliente, se entregara mediante el acta administrativa correspondiente, a la cual se adjuntará los formatos de anexos y en su caso los archivos electrónicos resultantes del ejercicio previamente descrito, se presentará en cuatro ejemplares que se distribuirán de la siguiente forma: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Titular de la dependencia de la Administración saliente;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Titular de la dependencia de la Administración entrante;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Contraloría Municipal;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Archivo de la dependencia correspondiente. </a:t>
            </a:r>
          </a:p>
          <a:p>
            <a:pPr algn="just"/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116792" y="55265"/>
            <a:ext cx="4428255" cy="124620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rial Black" panose="020B0A04020102020204" pitchFamily="34" charset="0"/>
              </a:rPr>
              <a:t>ETAPA 3. </a:t>
            </a:r>
            <a:endParaRPr lang="es-MX" sz="2800" dirty="0">
              <a:solidFill>
                <a:srgbClr val="66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" y="357612"/>
            <a:ext cx="2379388" cy="9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64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736</Words>
  <Application>Microsoft Office PowerPoint</Application>
  <PresentationFormat>Panorámica</PresentationFormat>
  <Paragraphs>146</Paragraphs>
  <Slides>71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78" baseType="lpstr">
      <vt:lpstr>Arial</vt:lpstr>
      <vt:lpstr>Arial Black</vt:lpstr>
      <vt:lpstr>Calibri</vt:lpstr>
      <vt:lpstr>Calibri Light</vt:lpstr>
      <vt:lpstr>Cambria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Contralor</cp:lastModifiedBy>
  <cp:revision>127</cp:revision>
  <dcterms:created xsi:type="dcterms:W3CDTF">2022-05-23T16:28:53Z</dcterms:created>
  <dcterms:modified xsi:type="dcterms:W3CDTF">2024-02-12T20:05:16Z</dcterms:modified>
</cp:coreProperties>
</file>