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89" r:id="rId7"/>
    <p:sldId id="290" r:id="rId8"/>
    <p:sldId id="291" r:id="rId9"/>
    <p:sldId id="264" r:id="rId10"/>
    <p:sldId id="295" r:id="rId11"/>
    <p:sldId id="276" r:id="rId12"/>
    <p:sldId id="266" r:id="rId13"/>
    <p:sldId id="267" r:id="rId14"/>
    <p:sldId id="297" r:id="rId15"/>
    <p:sldId id="298" r:id="rId16"/>
    <p:sldId id="296" r:id="rId17"/>
    <p:sldId id="299" r:id="rId18"/>
    <p:sldId id="306" r:id="rId19"/>
    <p:sldId id="305" r:id="rId20"/>
    <p:sldId id="294" r:id="rId21"/>
    <p:sldId id="279" r:id="rId22"/>
    <p:sldId id="301" r:id="rId23"/>
    <p:sldId id="302" r:id="rId24"/>
    <p:sldId id="303" r:id="rId25"/>
    <p:sldId id="300" r:id="rId26"/>
    <p:sldId id="274" r:id="rId27"/>
    <p:sldId id="262" r:id="rId28"/>
    <p:sldId id="304" r:id="rId29"/>
    <p:sldId id="265" r:id="rId30"/>
    <p:sldId id="268" r:id="rId31"/>
    <p:sldId id="315" r:id="rId32"/>
    <p:sldId id="307" r:id="rId33"/>
    <p:sldId id="269" r:id="rId34"/>
    <p:sldId id="308" r:id="rId35"/>
    <p:sldId id="309" r:id="rId36"/>
    <p:sldId id="310" r:id="rId37"/>
    <p:sldId id="311" r:id="rId38"/>
    <p:sldId id="312" r:id="rId39"/>
    <p:sldId id="313" r:id="rId40"/>
    <p:sldId id="270" r:id="rId41"/>
    <p:sldId id="271" r:id="rId42"/>
    <p:sldId id="314" r:id="rId43"/>
    <p:sldId id="278" r:id="rId4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04" autoAdjust="0"/>
  </p:normalViewPr>
  <p:slideViewPr>
    <p:cSldViewPr snapToGrid="0">
      <p:cViewPr varScale="1">
        <p:scale>
          <a:sx n="111" d="100"/>
          <a:sy n="111" d="100"/>
        </p:scale>
        <p:origin x="53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73E9987-9790-4D31-9614-8665CC049117}" type="datetimeFigureOut">
              <a:rPr lang="es-MX" smtClean="0"/>
              <a:t>07/12/2023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348822A-8600-4CA5-BDF5-DC083FDB69B2}" type="slidenum">
              <a:rPr lang="es-MX" smtClean="0"/>
              <a:t>‹Nº›</a:t>
            </a:fld>
            <a:endParaRPr lang="es-MX"/>
          </a:p>
        </p:txBody>
      </p:sp>
    </p:spTree>
    <p:extLst>
      <p:ext uri="{BB962C8B-B14F-4D97-AF65-F5344CB8AC3E}">
        <p14:creationId xmlns:p14="http://schemas.microsoft.com/office/powerpoint/2010/main" val="220009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73E9987-9790-4D31-9614-8665CC049117}" type="datetimeFigureOut">
              <a:rPr lang="es-MX" smtClean="0"/>
              <a:t>07/12/2023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348822A-8600-4CA5-BDF5-DC083FDB69B2}" type="slidenum">
              <a:rPr lang="es-MX" smtClean="0"/>
              <a:t>‹Nº›</a:t>
            </a:fld>
            <a:endParaRPr lang="es-MX"/>
          </a:p>
        </p:txBody>
      </p:sp>
    </p:spTree>
    <p:extLst>
      <p:ext uri="{BB962C8B-B14F-4D97-AF65-F5344CB8AC3E}">
        <p14:creationId xmlns:p14="http://schemas.microsoft.com/office/powerpoint/2010/main" val="316822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73E9987-9790-4D31-9614-8665CC049117}" type="datetimeFigureOut">
              <a:rPr lang="es-MX" smtClean="0"/>
              <a:t>07/12/2023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348822A-8600-4CA5-BDF5-DC083FDB69B2}" type="slidenum">
              <a:rPr lang="es-MX" smtClean="0"/>
              <a:t>‹Nº›</a:t>
            </a:fld>
            <a:endParaRPr lang="es-MX"/>
          </a:p>
        </p:txBody>
      </p:sp>
    </p:spTree>
    <p:extLst>
      <p:ext uri="{BB962C8B-B14F-4D97-AF65-F5344CB8AC3E}">
        <p14:creationId xmlns:p14="http://schemas.microsoft.com/office/powerpoint/2010/main" val="312736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73E9987-9790-4D31-9614-8665CC049117}" type="datetimeFigureOut">
              <a:rPr lang="es-MX" smtClean="0"/>
              <a:t>07/12/2023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348822A-8600-4CA5-BDF5-DC083FDB69B2}" type="slidenum">
              <a:rPr lang="es-MX" smtClean="0"/>
              <a:t>‹Nº›</a:t>
            </a:fld>
            <a:endParaRPr lang="es-MX"/>
          </a:p>
        </p:txBody>
      </p:sp>
    </p:spTree>
    <p:extLst>
      <p:ext uri="{BB962C8B-B14F-4D97-AF65-F5344CB8AC3E}">
        <p14:creationId xmlns:p14="http://schemas.microsoft.com/office/powerpoint/2010/main" val="115492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73E9987-9790-4D31-9614-8665CC049117}" type="datetimeFigureOut">
              <a:rPr lang="es-MX" smtClean="0"/>
              <a:t>07/12/2023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348822A-8600-4CA5-BDF5-DC083FDB69B2}" type="slidenum">
              <a:rPr lang="es-MX" smtClean="0"/>
              <a:t>‹Nº›</a:t>
            </a:fld>
            <a:endParaRPr lang="es-MX"/>
          </a:p>
        </p:txBody>
      </p:sp>
    </p:spTree>
    <p:extLst>
      <p:ext uri="{BB962C8B-B14F-4D97-AF65-F5344CB8AC3E}">
        <p14:creationId xmlns:p14="http://schemas.microsoft.com/office/powerpoint/2010/main" val="420223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73E9987-9790-4D31-9614-8665CC049117}" type="datetimeFigureOut">
              <a:rPr lang="es-MX" smtClean="0"/>
              <a:t>07/12/2023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348822A-8600-4CA5-BDF5-DC083FDB69B2}" type="slidenum">
              <a:rPr lang="es-MX" smtClean="0"/>
              <a:t>‹Nº›</a:t>
            </a:fld>
            <a:endParaRPr lang="es-MX"/>
          </a:p>
        </p:txBody>
      </p:sp>
    </p:spTree>
    <p:extLst>
      <p:ext uri="{BB962C8B-B14F-4D97-AF65-F5344CB8AC3E}">
        <p14:creationId xmlns:p14="http://schemas.microsoft.com/office/powerpoint/2010/main" val="123559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73E9987-9790-4D31-9614-8665CC049117}" type="datetimeFigureOut">
              <a:rPr lang="es-MX" smtClean="0"/>
              <a:t>07/12/2023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A348822A-8600-4CA5-BDF5-DC083FDB69B2}" type="slidenum">
              <a:rPr lang="es-MX" smtClean="0"/>
              <a:t>‹Nº›</a:t>
            </a:fld>
            <a:endParaRPr lang="es-MX"/>
          </a:p>
        </p:txBody>
      </p:sp>
    </p:spTree>
    <p:extLst>
      <p:ext uri="{BB962C8B-B14F-4D97-AF65-F5344CB8AC3E}">
        <p14:creationId xmlns:p14="http://schemas.microsoft.com/office/powerpoint/2010/main" val="416712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73E9987-9790-4D31-9614-8665CC049117}" type="datetimeFigureOut">
              <a:rPr lang="es-MX" smtClean="0"/>
              <a:t>07/12/2023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A348822A-8600-4CA5-BDF5-DC083FDB69B2}" type="slidenum">
              <a:rPr lang="es-MX" smtClean="0"/>
              <a:t>‹Nº›</a:t>
            </a:fld>
            <a:endParaRPr lang="es-MX"/>
          </a:p>
        </p:txBody>
      </p:sp>
    </p:spTree>
    <p:extLst>
      <p:ext uri="{BB962C8B-B14F-4D97-AF65-F5344CB8AC3E}">
        <p14:creationId xmlns:p14="http://schemas.microsoft.com/office/powerpoint/2010/main" val="253782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73E9987-9790-4D31-9614-8665CC049117}" type="datetimeFigureOut">
              <a:rPr lang="es-MX" smtClean="0"/>
              <a:t>07/12/2023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A348822A-8600-4CA5-BDF5-DC083FDB69B2}" type="slidenum">
              <a:rPr lang="es-MX" smtClean="0"/>
              <a:t>‹Nº›</a:t>
            </a:fld>
            <a:endParaRPr lang="es-MX"/>
          </a:p>
        </p:txBody>
      </p:sp>
    </p:spTree>
    <p:extLst>
      <p:ext uri="{BB962C8B-B14F-4D97-AF65-F5344CB8AC3E}">
        <p14:creationId xmlns:p14="http://schemas.microsoft.com/office/powerpoint/2010/main" val="366360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73E9987-9790-4D31-9614-8665CC049117}" type="datetimeFigureOut">
              <a:rPr lang="es-MX" smtClean="0"/>
              <a:t>07/12/2023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348822A-8600-4CA5-BDF5-DC083FDB69B2}" type="slidenum">
              <a:rPr lang="es-MX" smtClean="0"/>
              <a:t>‹Nº›</a:t>
            </a:fld>
            <a:endParaRPr lang="es-MX"/>
          </a:p>
        </p:txBody>
      </p:sp>
    </p:spTree>
    <p:extLst>
      <p:ext uri="{BB962C8B-B14F-4D97-AF65-F5344CB8AC3E}">
        <p14:creationId xmlns:p14="http://schemas.microsoft.com/office/powerpoint/2010/main" val="340778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73E9987-9790-4D31-9614-8665CC049117}" type="datetimeFigureOut">
              <a:rPr lang="es-MX" smtClean="0"/>
              <a:t>07/12/2023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348822A-8600-4CA5-BDF5-DC083FDB69B2}" type="slidenum">
              <a:rPr lang="es-MX" smtClean="0"/>
              <a:t>‹Nº›</a:t>
            </a:fld>
            <a:endParaRPr lang="es-MX"/>
          </a:p>
        </p:txBody>
      </p:sp>
    </p:spTree>
    <p:extLst>
      <p:ext uri="{BB962C8B-B14F-4D97-AF65-F5344CB8AC3E}">
        <p14:creationId xmlns:p14="http://schemas.microsoft.com/office/powerpoint/2010/main" val="1272224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E9987-9790-4D31-9614-8665CC049117}" type="datetimeFigureOut">
              <a:rPr lang="es-MX" smtClean="0"/>
              <a:t>07/12/2023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8822A-8600-4CA5-BDF5-DC083FDB69B2}" type="slidenum">
              <a:rPr lang="es-MX" smtClean="0"/>
              <a:t>‹Nº›</a:t>
            </a:fld>
            <a:endParaRPr lang="es-MX"/>
          </a:p>
        </p:txBody>
      </p:sp>
    </p:spTree>
    <p:extLst>
      <p:ext uri="{BB962C8B-B14F-4D97-AF65-F5344CB8AC3E}">
        <p14:creationId xmlns:p14="http://schemas.microsoft.com/office/powerpoint/2010/main" val="632187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1026" name="Picture 2"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901" y="1881969"/>
            <a:ext cx="4211783" cy="192116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142" y="2129922"/>
            <a:ext cx="3558923" cy="1425260"/>
          </a:xfrm>
          <a:prstGeom prst="rect">
            <a:avLst/>
          </a:prstGeom>
        </p:spPr>
      </p:pic>
    </p:spTree>
    <p:extLst>
      <p:ext uri="{BB962C8B-B14F-4D97-AF65-F5344CB8AC3E}">
        <p14:creationId xmlns:p14="http://schemas.microsoft.com/office/powerpoint/2010/main" val="409166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460520" y="77490"/>
            <a:ext cx="6065808" cy="1325563"/>
          </a:xfrm>
        </p:spPr>
        <p:txBody>
          <a:bodyPr>
            <a:normAutofit/>
          </a:bodyPr>
          <a:lstStyle/>
          <a:p>
            <a:pPr algn="r"/>
            <a:r>
              <a:rPr lang="es-MX" sz="2800" dirty="0" smtClean="0">
                <a:solidFill>
                  <a:schemeClr val="bg1"/>
                </a:solidFill>
                <a:latin typeface="Arial Black" panose="020B0A04020102020204" pitchFamily="34" charset="0"/>
              </a:rPr>
              <a:t>Cambio de </a:t>
            </a:r>
            <a:r>
              <a:rPr lang="es-MX" sz="2800" dirty="0" smtClean="0">
                <a:solidFill>
                  <a:srgbClr val="66FFFF"/>
                </a:solidFill>
                <a:latin typeface="Arial Black" panose="020B0A04020102020204" pitchFamily="34" charset="0"/>
              </a:rPr>
              <a:t>Administración Pública Municipal</a:t>
            </a:r>
            <a:endParaRPr lang="es-MX" sz="2800" dirty="0">
              <a:solidFill>
                <a:srgbClr val="66FFFF"/>
              </a:solidFill>
              <a:latin typeface="Arial Black" panose="020B0A04020102020204" pitchFamily="34" charset="0"/>
            </a:endParaRPr>
          </a:p>
        </p:txBody>
      </p:sp>
      <p:sp>
        <p:nvSpPr>
          <p:cNvPr id="4" name="Redondear rectángulo de esquina sencilla 3"/>
          <p:cNvSpPr/>
          <p:nvPr/>
        </p:nvSpPr>
        <p:spPr>
          <a:xfrm>
            <a:off x="286692" y="1403053"/>
            <a:ext cx="7226916" cy="4581843"/>
          </a:xfrm>
          <a:prstGeom prst="round1Rect">
            <a:avLst/>
          </a:prstGeom>
          <a:noFill/>
          <a:ln w="317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80" y="374030"/>
            <a:ext cx="2636285" cy="583459"/>
          </a:xfrm>
          <a:prstGeom prst="rect">
            <a:avLst/>
          </a:prstGeom>
        </p:spPr>
      </p:pic>
      <p:sp>
        <p:nvSpPr>
          <p:cNvPr id="3" name="CuadroTexto 2"/>
          <p:cNvSpPr txBox="1"/>
          <p:nvPr/>
        </p:nvSpPr>
        <p:spPr>
          <a:xfrm>
            <a:off x="405441" y="1592833"/>
            <a:ext cx="6814868" cy="4616648"/>
          </a:xfrm>
          <a:prstGeom prst="rect">
            <a:avLst/>
          </a:prstGeom>
          <a:noFill/>
        </p:spPr>
        <p:txBody>
          <a:bodyPr wrap="square" rtlCol="0">
            <a:spAutoFit/>
          </a:bodyPr>
          <a:lstStyle/>
          <a:p>
            <a:pPr algn="just">
              <a:lnSpc>
                <a:spcPct val="150000"/>
              </a:lnSpc>
            </a:pPr>
            <a:r>
              <a:rPr lang="es-MX" sz="2000" dirty="0">
                <a:solidFill>
                  <a:schemeClr val="bg1"/>
                </a:solidFill>
                <a:latin typeface="Arial" panose="020B0604020202020204" pitchFamily="34" charset="0"/>
                <a:cs typeface="Arial" panose="020B0604020202020204" pitchFamily="34" charset="0"/>
              </a:rPr>
              <a:t>En el cambio de administración, </a:t>
            </a:r>
            <a:r>
              <a:rPr lang="es-MX" sz="2000" b="1" dirty="0">
                <a:solidFill>
                  <a:srgbClr val="66FFFF"/>
                </a:solidFill>
                <a:latin typeface="Arial" panose="020B0604020202020204" pitchFamily="34" charset="0"/>
                <a:cs typeface="Arial" panose="020B0604020202020204" pitchFamily="34" charset="0"/>
              </a:rPr>
              <a:t>la persona titular de cada dependencia deberá implementar un programa </a:t>
            </a:r>
            <a:r>
              <a:rPr lang="es-MX" sz="2000" b="1" dirty="0">
                <a:solidFill>
                  <a:schemeClr val="bg1"/>
                </a:solidFill>
                <a:latin typeface="Arial" panose="020B0604020202020204" pitchFamily="34" charset="0"/>
                <a:cs typeface="Arial" panose="020B0604020202020204" pitchFamily="34" charset="0"/>
              </a:rPr>
              <a:t>de trabajo </a:t>
            </a:r>
            <a:r>
              <a:rPr lang="es-MX" sz="2000" dirty="0">
                <a:solidFill>
                  <a:schemeClr val="bg1"/>
                </a:solidFill>
                <a:latin typeface="Arial" panose="020B0604020202020204" pitchFamily="34" charset="0"/>
                <a:cs typeface="Arial" panose="020B0604020202020204" pitchFamily="34" charset="0"/>
              </a:rPr>
              <a:t>por área de responsabilidad a su cargo, con el propósito de planear las actividades relativas al procedimiento de entrega-recepción, nombrando a una persona como </a:t>
            </a:r>
            <a:r>
              <a:rPr lang="es-MX" sz="2000" b="1" dirty="0">
                <a:solidFill>
                  <a:schemeClr val="accent2"/>
                </a:solidFill>
                <a:latin typeface="Arial" panose="020B0604020202020204" pitchFamily="34" charset="0"/>
                <a:cs typeface="Arial" panose="020B0604020202020204" pitchFamily="34" charset="0"/>
              </a:rPr>
              <a:t>enlace</a:t>
            </a:r>
            <a:r>
              <a:rPr lang="es-MX" sz="2000" dirty="0">
                <a:solidFill>
                  <a:schemeClr val="bg1"/>
                </a:solidFill>
                <a:latin typeface="Arial" panose="020B0604020202020204" pitchFamily="34" charset="0"/>
                <a:cs typeface="Arial" panose="020B0604020202020204" pitchFamily="34" charset="0"/>
              </a:rPr>
              <a:t> con la Contraloría.  La integración de los anexos será responsabilidad de la persona titular y estará a cargo de la persona que funja como enlace que para este efecto se nombre.</a:t>
            </a:r>
          </a:p>
          <a:p>
            <a:pPr algn="just"/>
            <a:endParaRPr lang="es-MX" sz="2400" dirty="0">
              <a:solidFill>
                <a:schemeClr val="bg1"/>
              </a:solidFill>
              <a:latin typeface="Arial" panose="020B0604020202020204" pitchFamily="34" charset="0"/>
              <a:cs typeface="Arial" panose="020B0604020202020204" pitchFamily="34" charset="0"/>
            </a:endParaRPr>
          </a:p>
        </p:txBody>
      </p:sp>
      <p:sp>
        <p:nvSpPr>
          <p:cNvPr id="6" name="Llamada rectangular 5"/>
          <p:cNvSpPr/>
          <p:nvPr/>
        </p:nvSpPr>
        <p:spPr>
          <a:xfrm flipH="1">
            <a:off x="7768354" y="1940943"/>
            <a:ext cx="4238445" cy="2871475"/>
          </a:xfrm>
          <a:prstGeom prst="wedgeRectCallout">
            <a:avLst/>
          </a:prstGeom>
          <a:solidFill>
            <a:schemeClr val="bg1">
              <a:lumMod val="85000"/>
            </a:schemeClr>
          </a:solidFill>
          <a:ln w="349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b="1" dirty="0" smtClean="0">
              <a:solidFill>
                <a:schemeClr val="tx1"/>
              </a:solidFill>
            </a:endParaRPr>
          </a:p>
          <a:p>
            <a:pPr algn="just"/>
            <a:r>
              <a:rPr lang="es-MX" b="1" dirty="0" smtClean="0">
                <a:solidFill>
                  <a:schemeClr val="tx1"/>
                </a:solidFill>
              </a:rPr>
              <a:t>La </a:t>
            </a:r>
            <a:r>
              <a:rPr lang="es-MX" b="1" dirty="0">
                <a:solidFill>
                  <a:schemeClr val="tx1"/>
                </a:solidFill>
              </a:rPr>
              <a:t>Contraloría será la encargada de impartir la asesoría y capacitación necesaria al personal que se designe en cada una de las dependencias, respecto a las actividades necesarias para llevar a cabo el procedimiento de </a:t>
            </a:r>
            <a:r>
              <a:rPr lang="es-MX" b="1" dirty="0" smtClean="0">
                <a:solidFill>
                  <a:schemeClr val="tx1"/>
                </a:solidFill>
              </a:rPr>
              <a:t>E-R, </a:t>
            </a:r>
            <a:r>
              <a:rPr lang="es-MX" b="1" dirty="0">
                <a:solidFill>
                  <a:schemeClr val="tx1"/>
                </a:solidFill>
              </a:rPr>
              <a:t>cumpliendo con lo establecido en el </a:t>
            </a:r>
            <a:r>
              <a:rPr lang="es-MX" b="1" dirty="0" smtClean="0">
                <a:solidFill>
                  <a:schemeClr val="tx1"/>
                </a:solidFill>
              </a:rPr>
              <a:t>Manual</a:t>
            </a:r>
            <a:r>
              <a:rPr lang="es-MX" b="1" dirty="0">
                <a:solidFill>
                  <a:schemeClr val="tx1"/>
                </a:solidFill>
              </a:rPr>
              <a:t>, Reglamento y lo que disponga la Comisión. </a:t>
            </a:r>
          </a:p>
          <a:p>
            <a:pPr algn="just"/>
            <a:endParaRPr lang="es-MX" b="1" dirty="0">
              <a:solidFill>
                <a:schemeClr val="tx1"/>
              </a:solidFill>
              <a:latin typeface="Arial" panose="020B0604020202020204" pitchFamily="34" charset="0"/>
              <a:cs typeface="Arial" panose="020B0604020202020204" pitchFamily="34" charset="0"/>
            </a:endParaRPr>
          </a:p>
          <a:p>
            <a:pPr algn="just"/>
            <a:endParaRPr lang="es-MX" b="1" dirty="0">
              <a:solidFill>
                <a:srgbClr val="FF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339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90334" y="365125"/>
            <a:ext cx="8363465" cy="1325563"/>
          </a:xfrm>
        </p:spPr>
        <p:txBody>
          <a:bodyPr>
            <a:normAutofit/>
          </a:bodyPr>
          <a:lstStyle/>
          <a:p>
            <a:pPr algn="ctr"/>
            <a:r>
              <a:rPr lang="es-MX" sz="2800" dirty="0" smtClean="0">
                <a:solidFill>
                  <a:schemeClr val="accent6">
                    <a:lumMod val="50000"/>
                  </a:schemeClr>
                </a:solidFill>
                <a:latin typeface="Arial Black" panose="020B0A04020102020204" pitchFamily="34" charset="0"/>
              </a:rPr>
              <a:t>COMISIÓN TRANSITORIA </a:t>
            </a:r>
            <a:br>
              <a:rPr lang="es-MX" sz="2800" dirty="0" smtClean="0">
                <a:solidFill>
                  <a:schemeClr val="accent6">
                    <a:lumMod val="50000"/>
                  </a:schemeClr>
                </a:solidFill>
                <a:latin typeface="Arial Black" panose="020B0A04020102020204" pitchFamily="34" charset="0"/>
              </a:rPr>
            </a:br>
            <a:r>
              <a:rPr lang="es-MX" sz="2800" dirty="0" smtClean="0">
                <a:solidFill>
                  <a:schemeClr val="accent6">
                    <a:lumMod val="50000"/>
                  </a:schemeClr>
                </a:solidFill>
                <a:latin typeface="Arial Black" panose="020B0A04020102020204" pitchFamily="34" charset="0"/>
              </a:rPr>
              <a:t>DE ENTREGA-RECEPCIÓN. </a:t>
            </a:r>
            <a:endParaRPr lang="es-MX" sz="2800" dirty="0">
              <a:solidFill>
                <a:schemeClr val="accent6">
                  <a:lumMod val="50000"/>
                </a:schemeClr>
              </a:solidFill>
              <a:latin typeface="Arial Black" panose="020B0A04020102020204" pitchFamily="34" charset="0"/>
            </a:endParaRPr>
          </a:p>
        </p:txBody>
      </p:sp>
      <p:sp>
        <p:nvSpPr>
          <p:cNvPr id="4" name="Llamada rectangular 3"/>
          <p:cNvSpPr/>
          <p:nvPr/>
        </p:nvSpPr>
        <p:spPr>
          <a:xfrm>
            <a:off x="514269" y="2268747"/>
            <a:ext cx="5653618" cy="3663525"/>
          </a:xfrm>
          <a:prstGeom prst="wedgeRectCallout">
            <a:avLst/>
          </a:prstGeom>
          <a:solidFill>
            <a:schemeClr val="bg1">
              <a:lumMod val="85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latin typeface="Arial" panose="020B0604020202020204" pitchFamily="34" charset="0"/>
                <a:cs typeface="Arial" panose="020B0604020202020204" pitchFamily="34" charset="0"/>
              </a:rPr>
              <a:t>La Comisión Transitoria de Entrega-Recepción tendrá a su cargo la coordinación, integración y seguimiento de los trabajos asociados al procedimiento de entrega-recepción constitucional. </a:t>
            </a:r>
          </a:p>
          <a:p>
            <a:pPr algn="just"/>
            <a:endParaRPr lang="es-MX" b="1" dirty="0" smtClean="0">
              <a:solidFill>
                <a:schemeClr val="tx1"/>
              </a:solidFill>
              <a:latin typeface="Arial" panose="020B0604020202020204" pitchFamily="34" charset="0"/>
              <a:cs typeface="Arial" panose="020B0604020202020204" pitchFamily="34" charset="0"/>
            </a:endParaRPr>
          </a:p>
          <a:p>
            <a:pPr algn="just"/>
            <a:r>
              <a:rPr lang="es-MX" b="1" dirty="0" smtClean="0">
                <a:solidFill>
                  <a:schemeClr val="tx1"/>
                </a:solidFill>
                <a:latin typeface="Arial" panose="020B0604020202020204" pitchFamily="34" charset="0"/>
                <a:cs typeface="Arial" panose="020B0604020202020204" pitchFamily="34" charset="0"/>
              </a:rPr>
              <a:t>Lo </a:t>
            </a:r>
            <a:r>
              <a:rPr lang="es-MX" b="1" dirty="0">
                <a:solidFill>
                  <a:schemeClr val="tx1"/>
                </a:solidFill>
                <a:latin typeface="Arial" panose="020B0604020202020204" pitchFamily="34" charset="0"/>
                <a:cs typeface="Arial" panose="020B0604020202020204" pitchFamily="34" charset="0"/>
              </a:rPr>
              <a:t>relacionado con los aspectos de integración de carácter operativo correrá a cargo de las dependencias y entidades de la Administración Pública Municipal, conforme al </a:t>
            </a:r>
            <a:r>
              <a:rPr lang="es-MX" b="1" dirty="0" smtClean="0">
                <a:solidFill>
                  <a:schemeClr val="tx1"/>
                </a:solidFill>
                <a:latin typeface="Arial" panose="020B0604020202020204" pitchFamily="34" charset="0"/>
                <a:cs typeface="Arial" panose="020B0604020202020204" pitchFamily="34" charset="0"/>
              </a:rPr>
              <a:t>Reglamento</a:t>
            </a:r>
            <a:r>
              <a:rPr lang="es-MX" b="1" dirty="0">
                <a:solidFill>
                  <a:schemeClr val="tx1"/>
                </a:solidFill>
                <a:latin typeface="Arial" panose="020B0604020202020204" pitchFamily="34" charset="0"/>
                <a:cs typeface="Arial" panose="020B0604020202020204" pitchFamily="34" charset="0"/>
              </a:rPr>
              <a:t>, al Manual y a los anexos que se emitan para tales efectos.</a:t>
            </a:r>
          </a:p>
          <a:p>
            <a:pPr algn="just"/>
            <a:endParaRPr lang="es-MX" b="1" dirty="0">
              <a:solidFill>
                <a:schemeClr val="tx1"/>
              </a:solidFill>
              <a:latin typeface="Arial" panose="020B0604020202020204" pitchFamily="34" charset="0"/>
              <a:cs typeface="Arial" panose="020B0604020202020204" pitchFamily="34" charset="0"/>
            </a:endParaRPr>
          </a:p>
        </p:txBody>
      </p:sp>
      <p:sp>
        <p:nvSpPr>
          <p:cNvPr id="5" name="Llamada rectangular 4"/>
          <p:cNvSpPr/>
          <p:nvPr/>
        </p:nvSpPr>
        <p:spPr>
          <a:xfrm flipH="1">
            <a:off x="7172066" y="1879300"/>
            <a:ext cx="4492882" cy="2294764"/>
          </a:xfrm>
          <a:prstGeom prst="wedgeRectCallout">
            <a:avLst/>
          </a:prstGeom>
          <a:solidFill>
            <a:schemeClr val="bg1">
              <a:lumMod val="85000"/>
            </a:schemeClr>
          </a:solidFill>
          <a:ln w="349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a:solidFill>
                  <a:schemeClr val="tx1"/>
                </a:solidFill>
                <a:latin typeface="Arial" panose="020B0604020202020204" pitchFamily="34" charset="0"/>
                <a:cs typeface="Arial" panose="020B0604020202020204" pitchFamily="34" charset="0"/>
              </a:rPr>
              <a:t>G</a:t>
            </a:r>
            <a:r>
              <a:rPr lang="es-ES" b="1" dirty="0" smtClean="0">
                <a:solidFill>
                  <a:schemeClr val="tx1"/>
                </a:solidFill>
                <a:latin typeface="Arial" panose="020B0604020202020204" pitchFamily="34" charset="0"/>
                <a:cs typeface="Arial" panose="020B0604020202020204" pitchFamily="34" charset="0"/>
              </a:rPr>
              <a:t>rupo </a:t>
            </a:r>
            <a:r>
              <a:rPr lang="es-ES" b="1" dirty="0">
                <a:solidFill>
                  <a:schemeClr val="tx1"/>
                </a:solidFill>
                <a:latin typeface="Arial" panose="020B0604020202020204" pitchFamily="34" charset="0"/>
                <a:cs typeface="Arial" panose="020B0604020202020204" pitchFamily="34" charset="0"/>
              </a:rPr>
              <a:t>de personas nombradas, previo a la transición de periodos constitucionales, que tienen las funciones de enlace, recepción o vinculación para llevar a cabo el procedimiento de </a:t>
            </a:r>
            <a:r>
              <a:rPr lang="es-ES" b="1" dirty="0" smtClean="0">
                <a:solidFill>
                  <a:schemeClr val="tx1"/>
                </a:solidFill>
                <a:latin typeface="Arial" panose="020B0604020202020204" pitchFamily="34" charset="0"/>
                <a:cs typeface="Arial" panose="020B0604020202020204" pitchFamily="34" charset="0"/>
              </a:rPr>
              <a:t>entrega-recepción.</a:t>
            </a:r>
            <a:endParaRPr lang="es-MX" b="1" dirty="0">
              <a:solidFill>
                <a:schemeClr val="tx1"/>
              </a:solidFill>
              <a:latin typeface="Arial" panose="020B0604020202020204" pitchFamily="34" charset="0"/>
              <a:cs typeface="Arial" panose="020B0604020202020204" pitchFamily="34" charset="0"/>
            </a:endParaRPr>
          </a:p>
          <a:p>
            <a:pPr algn="just"/>
            <a:endParaRPr lang="es-MX" b="1" dirty="0">
              <a:solidFill>
                <a:srgbClr val="FF3300"/>
              </a:solidFill>
              <a:latin typeface="Arial" panose="020B0604020202020204" pitchFamily="34" charset="0"/>
              <a:cs typeface="Arial" panose="020B0604020202020204" pitchFamily="34" charset="0"/>
            </a:endParaRPr>
          </a:p>
        </p:txBody>
      </p:sp>
      <p:sp>
        <p:nvSpPr>
          <p:cNvPr id="6" name="Proceso 5"/>
          <p:cNvSpPr/>
          <p:nvPr/>
        </p:nvSpPr>
        <p:spPr>
          <a:xfrm>
            <a:off x="7447229" y="5246483"/>
            <a:ext cx="4744771" cy="1611517"/>
          </a:xfrm>
          <a:prstGeom prst="flowChartProcess">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latin typeface="Arial" panose="020B0604020202020204" pitchFamily="34" charset="0"/>
                <a:cs typeface="Arial" panose="020B0604020202020204" pitchFamily="34" charset="0"/>
              </a:rPr>
              <a:t>La Comisión Transitoria de Entrega-Recepción, deberá quedar integrada a más tardar </a:t>
            </a:r>
            <a:r>
              <a:rPr lang="es-MX" b="1" dirty="0">
                <a:latin typeface="Arial" panose="020B0604020202020204" pitchFamily="34" charset="0"/>
                <a:cs typeface="Arial" panose="020B0604020202020204" pitchFamily="34" charset="0"/>
              </a:rPr>
              <a:t>treinta días antes </a:t>
            </a:r>
            <a:r>
              <a:rPr lang="es-MX" dirty="0">
                <a:latin typeface="Arial" panose="020B0604020202020204" pitchFamily="34" charset="0"/>
                <a:cs typeface="Arial" panose="020B0604020202020204" pitchFamily="34" charset="0"/>
              </a:rPr>
              <a:t>del cambio de gobierno y administración pública municipal. </a:t>
            </a:r>
            <a:endParaRPr lang="es-MX" dirty="0">
              <a:solidFill>
                <a:schemeClr val="bg1"/>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Tree>
    <p:extLst>
      <p:ext uri="{BB962C8B-B14F-4D97-AF65-F5344CB8AC3E}">
        <p14:creationId xmlns:p14="http://schemas.microsoft.com/office/powerpoint/2010/main" val="294133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ángulo redondeado 3"/>
          <p:cNvSpPr/>
          <p:nvPr/>
        </p:nvSpPr>
        <p:spPr>
          <a:xfrm>
            <a:off x="5458691" y="224287"/>
            <a:ext cx="6410036" cy="128124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latin typeface="Arial Black" panose="020B0A04020102020204" pitchFamily="34" charset="0"/>
              </a:rPr>
              <a:t>ETAPAS DE PREPARACIÓN DEL PROCESO </a:t>
            </a:r>
            <a:r>
              <a:rPr lang="es-MX" sz="2400" b="1" dirty="0">
                <a:solidFill>
                  <a:srgbClr val="66FFFF"/>
                </a:solidFill>
                <a:latin typeface="Arial Black" panose="020B0A04020102020204" pitchFamily="34" charset="0"/>
              </a:rPr>
              <a:t>DE ENTREGA-RECEPCIÓN </a:t>
            </a:r>
            <a:r>
              <a:rPr lang="es-MX" sz="2400" b="1" dirty="0" smtClean="0">
                <a:solidFill>
                  <a:srgbClr val="66FFFF"/>
                </a:solidFill>
                <a:latin typeface="Arial Black" panose="020B0A04020102020204" pitchFamily="34" charset="0"/>
              </a:rPr>
              <a:t>CONSTITUCIONAL</a:t>
            </a:r>
            <a:r>
              <a:rPr lang="es-MX" sz="2400" dirty="0" smtClean="0">
                <a:latin typeface="Arial Black" panose="020B0A04020102020204" pitchFamily="34" charset="0"/>
              </a:rPr>
              <a:t>.</a:t>
            </a:r>
            <a:endParaRPr lang="es-MX" sz="2400" dirty="0">
              <a:solidFill>
                <a:srgbClr val="66FFFF"/>
              </a:solidFill>
              <a:latin typeface="Arial Black" panose="020B0A04020102020204" pitchFamily="34" charset="0"/>
            </a:endParaRPr>
          </a:p>
        </p:txBody>
      </p:sp>
      <p:sp>
        <p:nvSpPr>
          <p:cNvPr id="5" name="Elipse 4"/>
          <p:cNvSpPr/>
          <p:nvPr/>
        </p:nvSpPr>
        <p:spPr>
          <a:xfrm>
            <a:off x="178450" y="1887166"/>
            <a:ext cx="1917765" cy="914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latin typeface="Arial Black" panose="020B0A04020102020204" pitchFamily="34" charset="0"/>
              </a:rPr>
              <a:t>Etapa 1. </a:t>
            </a:r>
            <a:endParaRPr lang="es-MX" b="1" dirty="0">
              <a:solidFill>
                <a:schemeClr val="bg1"/>
              </a:solidFill>
              <a:latin typeface="Arial Black" panose="020B0A04020102020204" pitchFamily="34" charset="0"/>
            </a:endParaRPr>
          </a:p>
        </p:txBody>
      </p:sp>
      <p:sp>
        <p:nvSpPr>
          <p:cNvPr id="11" name="CuadroTexto 10"/>
          <p:cNvSpPr txBox="1"/>
          <p:nvPr/>
        </p:nvSpPr>
        <p:spPr>
          <a:xfrm>
            <a:off x="2325166" y="1891099"/>
            <a:ext cx="5041792" cy="1600438"/>
          </a:xfrm>
          <a:prstGeom prst="rect">
            <a:avLst/>
          </a:prstGeom>
          <a:noFill/>
        </p:spPr>
        <p:txBody>
          <a:bodyPr wrap="square" rtlCol="0">
            <a:spAutoFit/>
          </a:bodyPr>
          <a:lstStyle/>
          <a:p>
            <a:pPr algn="just"/>
            <a:r>
              <a:rPr lang="es-MX" sz="2000" b="1" dirty="0" smtClean="0">
                <a:latin typeface="Arial" panose="020B0604020202020204" pitchFamily="34" charset="0"/>
                <a:cs typeface="Arial" panose="020B0604020202020204" pitchFamily="34" charset="0"/>
              </a:rPr>
              <a:t>Presentación </a:t>
            </a:r>
            <a:r>
              <a:rPr lang="es-MX" sz="2000" b="1" dirty="0">
                <a:latin typeface="Arial" panose="020B0604020202020204" pitchFamily="34" charset="0"/>
                <a:cs typeface="Arial" panose="020B0604020202020204" pitchFamily="34" charset="0"/>
              </a:rPr>
              <a:t>del proceso de Entrega-Recepción, definición de roles y responsabilidad de las dependencias. </a:t>
            </a:r>
          </a:p>
          <a:p>
            <a:pPr algn="just"/>
            <a:r>
              <a:rPr lang="es-MX" sz="2000" b="1" dirty="0">
                <a:latin typeface="Arial" panose="020B0604020202020204" pitchFamily="34" charset="0"/>
                <a:cs typeface="Arial" panose="020B0604020202020204" pitchFamily="34" charset="0"/>
              </a:rPr>
              <a:t> </a:t>
            </a:r>
            <a:endParaRPr lang="es-MX" sz="2000" dirty="0">
              <a:latin typeface="Arial" panose="020B0604020202020204" pitchFamily="34" charset="0"/>
              <a:cs typeface="Arial" panose="020B0604020202020204" pitchFamily="34" charset="0"/>
            </a:endParaRPr>
          </a:p>
          <a:p>
            <a:r>
              <a:rPr lang="es-MX" dirty="0" smtClean="0">
                <a:latin typeface="Arial Black" panose="020B0A04020102020204" pitchFamily="34" charset="0"/>
              </a:rPr>
              <a:t> </a:t>
            </a:r>
            <a:endParaRPr lang="es-MX" dirty="0">
              <a:latin typeface="Arial Black" panose="020B0A04020102020204" pitchFamily="34" charset="0"/>
            </a:endParaRPr>
          </a:p>
        </p:txBody>
      </p:sp>
      <p:sp>
        <p:nvSpPr>
          <p:cNvPr id="13" name="CuadroTexto 12"/>
          <p:cNvSpPr txBox="1"/>
          <p:nvPr/>
        </p:nvSpPr>
        <p:spPr>
          <a:xfrm>
            <a:off x="2325165" y="3702556"/>
            <a:ext cx="4972781" cy="400110"/>
          </a:xfrm>
          <a:prstGeom prst="rect">
            <a:avLst/>
          </a:prstGeom>
          <a:noFill/>
        </p:spPr>
        <p:txBody>
          <a:bodyPr wrap="square" rtlCol="0">
            <a:spAutoFit/>
          </a:bodyPr>
          <a:lstStyle/>
          <a:p>
            <a:r>
              <a:rPr lang="es-MX" sz="2000" b="1" dirty="0">
                <a:latin typeface="Arial" panose="020B0604020202020204" pitchFamily="34" charset="0"/>
                <a:cs typeface="Arial" panose="020B0604020202020204" pitchFamily="34" charset="0"/>
              </a:rPr>
              <a:t>Acopio y registro de la información.</a:t>
            </a:r>
          </a:p>
        </p:txBody>
      </p:sp>
      <p:sp>
        <p:nvSpPr>
          <p:cNvPr id="15" name="CuadroTexto 14"/>
          <p:cNvSpPr txBox="1"/>
          <p:nvPr/>
        </p:nvSpPr>
        <p:spPr>
          <a:xfrm>
            <a:off x="2325166" y="5268901"/>
            <a:ext cx="5654267" cy="400110"/>
          </a:xfrm>
          <a:prstGeom prst="rect">
            <a:avLst/>
          </a:prstGeom>
          <a:noFill/>
        </p:spPr>
        <p:txBody>
          <a:bodyPr wrap="square" rtlCol="0">
            <a:spAutoFit/>
          </a:bodyPr>
          <a:lstStyle/>
          <a:p>
            <a:r>
              <a:rPr lang="es-MX" sz="2000" b="1" dirty="0">
                <a:latin typeface="Arial" panose="020B0604020202020204" pitchFamily="34" charset="0"/>
                <a:cs typeface="Arial" panose="020B0604020202020204" pitchFamily="34" charset="0"/>
              </a:rPr>
              <a:t>Actos protocolarios de Entrega-Recepción</a:t>
            </a:r>
          </a:p>
        </p:txBody>
      </p:sp>
      <p:pic>
        <p:nvPicPr>
          <p:cNvPr id="11266" name="Picture 2" descr="Ejemplo Del Vector, Trabajo En Equipo, Reunión De Reflexión, Buscando Para  Las Nuevas Ideas Creativas Stock de ilustración - Ilustración de ideas,  mudanza: 1389755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100" y="2131393"/>
            <a:ext cx="3732627" cy="3426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
        <p:nvSpPr>
          <p:cNvPr id="17" name="Elipse 16"/>
          <p:cNvSpPr/>
          <p:nvPr/>
        </p:nvSpPr>
        <p:spPr>
          <a:xfrm>
            <a:off x="178451" y="3387265"/>
            <a:ext cx="1917765" cy="914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latin typeface="Arial Black" panose="020B0A04020102020204" pitchFamily="34" charset="0"/>
              </a:rPr>
              <a:t>Etapa 2. </a:t>
            </a:r>
            <a:endParaRPr lang="es-MX" b="1" dirty="0">
              <a:solidFill>
                <a:schemeClr val="bg1"/>
              </a:solidFill>
              <a:latin typeface="Arial Black" panose="020B0A04020102020204" pitchFamily="34" charset="0"/>
            </a:endParaRPr>
          </a:p>
        </p:txBody>
      </p:sp>
      <p:sp>
        <p:nvSpPr>
          <p:cNvPr id="18" name="Elipse 17"/>
          <p:cNvSpPr/>
          <p:nvPr/>
        </p:nvSpPr>
        <p:spPr>
          <a:xfrm>
            <a:off x="178450" y="4958428"/>
            <a:ext cx="1917765" cy="914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latin typeface="Arial Black" panose="020B0A04020102020204" pitchFamily="34" charset="0"/>
              </a:rPr>
              <a:t>Etapa 3. </a:t>
            </a:r>
            <a:endParaRPr lang="es-MX"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23148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4102" y="1847746"/>
            <a:ext cx="10803589" cy="4716955"/>
          </a:xfrm>
        </p:spPr>
        <p:txBody>
          <a:bodyPr>
            <a:normAutofit lnSpcReduction="10000"/>
          </a:bodyPr>
          <a:lstStyle/>
          <a:p>
            <a:pPr marL="457200" indent="-457200" algn="just">
              <a:lnSpc>
                <a:spcPct val="150000"/>
              </a:lnSpc>
              <a:buFont typeface="+mj-lt"/>
              <a:buAutoNum type="arabicPeriod"/>
            </a:pPr>
            <a:r>
              <a:rPr lang="es-MX" sz="2000" dirty="0" smtClean="0">
                <a:latin typeface="Arial" panose="020B0604020202020204" pitchFamily="34" charset="0"/>
                <a:cs typeface="Arial" panose="020B0604020202020204" pitchFamily="34" charset="0"/>
              </a:rPr>
              <a:t>Presentación </a:t>
            </a:r>
            <a:r>
              <a:rPr lang="es-MX" sz="2000" dirty="0">
                <a:latin typeface="Arial" panose="020B0604020202020204" pitchFamily="34" charset="0"/>
                <a:cs typeface="Arial" panose="020B0604020202020204" pitchFamily="34" charset="0"/>
              </a:rPr>
              <a:t>del proceso de Entrega-Recepción. </a:t>
            </a:r>
            <a:endParaRPr lang="es-MX" sz="2000" dirty="0" smtClean="0">
              <a:latin typeface="Arial" panose="020B0604020202020204" pitchFamily="34" charset="0"/>
              <a:cs typeface="Arial" panose="020B0604020202020204" pitchFamily="34" charset="0"/>
            </a:endParaRPr>
          </a:p>
          <a:p>
            <a:pPr marL="457200" indent="-457200" algn="just">
              <a:lnSpc>
                <a:spcPct val="150000"/>
              </a:lnSpc>
              <a:buFont typeface="+mj-lt"/>
              <a:buAutoNum type="arabicPeriod"/>
            </a:pPr>
            <a:r>
              <a:rPr lang="es-MX" sz="2000" dirty="0" smtClean="0">
                <a:latin typeface="Arial" panose="020B0604020202020204" pitchFamily="34" charset="0"/>
                <a:cs typeface="Arial" panose="020B0604020202020204" pitchFamily="34" charset="0"/>
              </a:rPr>
              <a:t>Las </a:t>
            </a:r>
            <a:r>
              <a:rPr lang="es-MX" sz="2000" dirty="0">
                <a:latin typeface="Arial" panose="020B0604020202020204" pitchFamily="34" charset="0"/>
                <a:cs typeface="Arial" panose="020B0604020202020204" pitchFamily="34" charset="0"/>
              </a:rPr>
              <a:t>personas Titulares de las dependencias designaran a las personas que fungirán como Enlaces ante la Contraloría </a:t>
            </a:r>
            <a:r>
              <a:rPr lang="es-MX" sz="2000" dirty="0" smtClean="0">
                <a:latin typeface="Arial" panose="020B0604020202020204" pitchFamily="34" charset="0"/>
                <a:cs typeface="Arial" panose="020B0604020202020204" pitchFamily="34" charset="0"/>
              </a:rPr>
              <a:t>Municipal.</a:t>
            </a:r>
          </a:p>
          <a:p>
            <a:pPr marL="457200" indent="-457200" algn="just">
              <a:lnSpc>
                <a:spcPct val="150000"/>
              </a:lnSpc>
              <a:buFont typeface="+mj-lt"/>
              <a:buAutoNum type="arabicPeriod"/>
            </a:pPr>
            <a:r>
              <a:rPr lang="es-MX" sz="2000" dirty="0" smtClean="0">
                <a:latin typeface="Arial" panose="020B0604020202020204" pitchFamily="34" charset="0"/>
                <a:cs typeface="Arial" panose="020B0604020202020204" pitchFamily="34" charset="0"/>
              </a:rPr>
              <a:t>Mesas </a:t>
            </a:r>
            <a:r>
              <a:rPr lang="es-MX" sz="2000" dirty="0">
                <a:latin typeface="Arial" panose="020B0604020202020204" pitchFamily="34" charset="0"/>
                <a:cs typeface="Arial" panose="020B0604020202020204" pitchFamily="34" charset="0"/>
              </a:rPr>
              <a:t>de trabajo para el asesoramiento del proceso de </a:t>
            </a:r>
            <a:r>
              <a:rPr lang="es-MX" sz="2000" dirty="0" smtClean="0">
                <a:latin typeface="Arial" panose="020B0604020202020204" pitchFamily="34" charset="0"/>
                <a:cs typeface="Arial" panose="020B0604020202020204" pitchFamily="34" charset="0"/>
              </a:rPr>
              <a:t>entrega-recepción.</a:t>
            </a:r>
          </a:p>
          <a:p>
            <a:pPr marL="457200" indent="-457200" algn="just">
              <a:lnSpc>
                <a:spcPct val="150000"/>
              </a:lnSpc>
              <a:buFont typeface="+mj-lt"/>
              <a:buAutoNum type="arabicPeriod"/>
            </a:pPr>
            <a:r>
              <a:rPr lang="es-MX" sz="2000" dirty="0" smtClean="0">
                <a:latin typeface="Arial" panose="020B0604020202020204" pitchFamily="34" charset="0"/>
                <a:cs typeface="Arial" panose="020B0604020202020204" pitchFamily="34" charset="0"/>
              </a:rPr>
              <a:t>Definición </a:t>
            </a:r>
            <a:r>
              <a:rPr lang="es-MX" sz="2000" dirty="0">
                <a:latin typeface="Arial" panose="020B0604020202020204" pitchFamily="34" charset="0"/>
                <a:cs typeface="Arial" panose="020B0604020202020204" pitchFamily="34" charset="0"/>
              </a:rPr>
              <a:t>de los formatos de anexos aplicables a cada obligado responsable. </a:t>
            </a:r>
          </a:p>
          <a:p>
            <a:pPr marL="0" indent="0" algn="just">
              <a:lnSpc>
                <a:spcPct val="150000"/>
              </a:lnSpc>
              <a:buNone/>
            </a:pPr>
            <a:endParaRPr lang="es-MX" sz="2000" dirty="0" smtClean="0">
              <a:latin typeface="Arial" panose="020B0604020202020204" pitchFamily="34" charset="0"/>
              <a:cs typeface="Arial" panose="020B0604020202020204" pitchFamily="34" charset="0"/>
            </a:endParaRPr>
          </a:p>
          <a:p>
            <a:pPr marL="0" indent="0" algn="just">
              <a:lnSpc>
                <a:spcPct val="150000"/>
              </a:lnSpc>
              <a:buNone/>
            </a:pPr>
            <a:r>
              <a:rPr lang="es-MX" sz="2000" dirty="0" smtClean="0">
                <a:latin typeface="Arial" panose="020B0604020202020204" pitchFamily="34" charset="0"/>
                <a:cs typeface="Arial" panose="020B0604020202020204" pitchFamily="34" charset="0"/>
              </a:rPr>
              <a:t>* Personal </a:t>
            </a:r>
            <a:r>
              <a:rPr lang="es-MX" sz="2000" dirty="0">
                <a:latin typeface="Arial" panose="020B0604020202020204" pitchFamily="34" charset="0"/>
                <a:cs typeface="Arial" panose="020B0604020202020204" pitchFamily="34" charset="0"/>
              </a:rPr>
              <a:t>adscrito a la Contraloría deberá registrar el directorio con los nombres completos, cargo, número de empleado, área de adscripción, acta responsiva, teléfono y correo electrónico de los Enlaces Asignados por las dependencias para el debido seguimiento. </a:t>
            </a:r>
          </a:p>
          <a:p>
            <a:pPr marL="0" indent="0" algn="just">
              <a:buNone/>
            </a:pPr>
            <a:endParaRPr lang="es-MX" sz="2400" dirty="0">
              <a:latin typeface="Arial" panose="020B0604020202020204" pitchFamily="34" charset="0"/>
              <a:cs typeface="Arial" panose="020B0604020202020204" pitchFamily="34" charset="0"/>
            </a:endParaRPr>
          </a:p>
        </p:txBody>
      </p:sp>
      <p:sp>
        <p:nvSpPr>
          <p:cNvPr id="4" name="Rectángulo redondeado 3"/>
          <p:cNvSpPr/>
          <p:nvPr/>
        </p:nvSpPr>
        <p:spPr>
          <a:xfrm>
            <a:off x="6788988" y="316871"/>
            <a:ext cx="4428255" cy="124620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Arial Black" panose="020B0A04020102020204" pitchFamily="34" charset="0"/>
              </a:rPr>
              <a:t>ETAPA 1. </a:t>
            </a:r>
            <a:endParaRPr lang="es-MX" sz="2800" dirty="0">
              <a:solidFill>
                <a:srgbClr val="66FFFF"/>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Tree>
    <p:extLst>
      <p:ext uri="{BB962C8B-B14F-4D97-AF65-F5344CB8AC3E}">
        <p14:creationId xmlns:p14="http://schemas.microsoft.com/office/powerpoint/2010/main" val="2443302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7997" y="1630393"/>
            <a:ext cx="10921451" cy="4800472"/>
          </a:xfrm>
        </p:spPr>
        <p:txBody>
          <a:bodyPr>
            <a:normAutofit fontScale="25000" lnSpcReduction="20000"/>
          </a:bodyPr>
          <a:lstStyle/>
          <a:p>
            <a:pPr marL="0" indent="0" algn="just">
              <a:lnSpc>
                <a:spcPct val="170000"/>
              </a:lnSpc>
              <a:buNone/>
            </a:pPr>
            <a:r>
              <a:rPr lang="es-MX" sz="8000" dirty="0" smtClean="0">
                <a:latin typeface="Arial" panose="020B0604020202020204" pitchFamily="34" charset="0"/>
                <a:cs typeface="Arial" panose="020B0604020202020204" pitchFamily="34" charset="0"/>
              </a:rPr>
              <a:t>Los </a:t>
            </a:r>
            <a:r>
              <a:rPr lang="es-MX" sz="8000" dirty="0">
                <a:latin typeface="Arial" panose="020B0604020202020204" pitchFamily="34" charset="0"/>
                <a:cs typeface="Arial" panose="020B0604020202020204" pitchFamily="34" charset="0"/>
              </a:rPr>
              <a:t>elementos claves de esta fase son</a:t>
            </a:r>
            <a:r>
              <a:rPr lang="es-MX" sz="8000" dirty="0" smtClean="0">
                <a:latin typeface="Arial" panose="020B0604020202020204" pitchFamily="34" charset="0"/>
                <a:cs typeface="Arial" panose="020B0604020202020204" pitchFamily="34" charset="0"/>
              </a:rPr>
              <a:t>:</a:t>
            </a:r>
            <a:endParaRPr lang="es-MX" sz="8000" dirty="0">
              <a:latin typeface="Arial" panose="020B0604020202020204" pitchFamily="34" charset="0"/>
              <a:cs typeface="Arial" panose="020B0604020202020204" pitchFamily="34" charset="0"/>
            </a:endParaRPr>
          </a:p>
          <a:p>
            <a:pPr marL="0" indent="0" algn="just">
              <a:lnSpc>
                <a:spcPct val="170000"/>
              </a:lnSpc>
              <a:buNone/>
            </a:pPr>
            <a:r>
              <a:rPr lang="es-MX" sz="8000" b="1" dirty="0" smtClean="0">
                <a:latin typeface="Arial" panose="020B0604020202020204" pitchFamily="34" charset="0"/>
                <a:cs typeface="Arial" panose="020B0604020202020204" pitchFamily="34" charset="0"/>
              </a:rPr>
              <a:t>I.  </a:t>
            </a:r>
            <a:r>
              <a:rPr lang="es-MX" sz="8000" dirty="0" smtClean="0">
                <a:latin typeface="Arial" panose="020B0604020202020204" pitchFamily="34" charset="0"/>
                <a:cs typeface="Arial" panose="020B0604020202020204" pitchFamily="34" charset="0"/>
              </a:rPr>
              <a:t>Reconocimiento </a:t>
            </a:r>
            <a:r>
              <a:rPr lang="es-MX" sz="8000" dirty="0">
                <a:latin typeface="Arial" panose="020B0604020202020204" pitchFamily="34" charset="0"/>
                <a:cs typeface="Arial" panose="020B0604020202020204" pitchFamily="34" charset="0"/>
              </a:rPr>
              <a:t>de los formatos de anexos </a:t>
            </a:r>
            <a:r>
              <a:rPr lang="es-MX" sz="8000" dirty="0" smtClean="0">
                <a:latin typeface="Arial" panose="020B0604020202020204" pitchFamily="34" charset="0"/>
                <a:cs typeface="Arial" panose="020B0604020202020204" pitchFamily="34" charset="0"/>
              </a:rPr>
              <a:t>aplicables.</a:t>
            </a:r>
          </a:p>
          <a:p>
            <a:pPr marL="0" indent="0" algn="just">
              <a:lnSpc>
                <a:spcPct val="170000"/>
              </a:lnSpc>
              <a:buNone/>
            </a:pPr>
            <a:r>
              <a:rPr lang="es-MX" sz="8000" b="1" dirty="0" smtClean="0">
                <a:latin typeface="Arial" panose="020B0604020202020204" pitchFamily="34" charset="0"/>
                <a:cs typeface="Arial" panose="020B0604020202020204" pitchFamily="34" charset="0"/>
              </a:rPr>
              <a:t>II</a:t>
            </a:r>
            <a:r>
              <a:rPr lang="es-MX" sz="8000" b="1" dirty="0">
                <a:latin typeface="Arial" panose="020B0604020202020204" pitchFamily="34" charset="0"/>
                <a:cs typeface="Arial" panose="020B0604020202020204" pitchFamily="34" charset="0"/>
              </a:rPr>
              <a:t>.  </a:t>
            </a:r>
            <a:r>
              <a:rPr lang="es-MX" sz="8000" dirty="0">
                <a:latin typeface="Arial" panose="020B0604020202020204" pitchFamily="34" charset="0"/>
                <a:cs typeface="Arial" panose="020B0604020202020204" pitchFamily="34" charset="0"/>
              </a:rPr>
              <a:t>En su caso, asignación de personal de apoyo para la captura de información.</a:t>
            </a:r>
          </a:p>
          <a:p>
            <a:pPr marL="0" indent="0" algn="just">
              <a:lnSpc>
                <a:spcPct val="170000"/>
              </a:lnSpc>
              <a:buNone/>
            </a:pPr>
            <a:r>
              <a:rPr lang="es-MX" sz="8000" b="1" dirty="0">
                <a:latin typeface="Arial" panose="020B0604020202020204" pitchFamily="34" charset="0"/>
                <a:cs typeface="Arial" panose="020B0604020202020204" pitchFamily="34" charset="0"/>
              </a:rPr>
              <a:t>III. </a:t>
            </a:r>
            <a:r>
              <a:rPr lang="es-MX" sz="8000" dirty="0">
                <a:latin typeface="Arial" panose="020B0604020202020204" pitchFamily="34" charset="0"/>
                <a:cs typeface="Arial" panose="020B0604020202020204" pitchFamily="34" charset="0"/>
              </a:rPr>
              <a:t>Identificación y ubicación de los datos e información (organizar la información) para su captura.</a:t>
            </a:r>
          </a:p>
          <a:p>
            <a:pPr marL="0" indent="0" algn="just">
              <a:lnSpc>
                <a:spcPct val="170000"/>
              </a:lnSpc>
              <a:buNone/>
            </a:pPr>
            <a:r>
              <a:rPr lang="es-MX" sz="8000" b="1" dirty="0" smtClean="0">
                <a:latin typeface="Arial" panose="020B0604020202020204" pitchFamily="34" charset="0"/>
                <a:cs typeface="Arial" panose="020B0604020202020204" pitchFamily="34" charset="0"/>
              </a:rPr>
              <a:t>IV</a:t>
            </a:r>
            <a:r>
              <a:rPr lang="es-MX" sz="8000" b="1" dirty="0">
                <a:latin typeface="Arial" panose="020B0604020202020204" pitchFamily="34" charset="0"/>
                <a:cs typeface="Arial" panose="020B0604020202020204" pitchFamily="34" charset="0"/>
              </a:rPr>
              <a:t>. </a:t>
            </a:r>
            <a:r>
              <a:rPr lang="es-MX" sz="8000" dirty="0">
                <a:latin typeface="Arial" panose="020B0604020202020204" pitchFamily="34" charset="0"/>
                <a:cs typeface="Arial" panose="020B0604020202020204" pitchFamily="34" charset="0"/>
              </a:rPr>
              <a:t>Aprobación del contenido de los formatos de anexos por parte del personal responsable. </a:t>
            </a:r>
          </a:p>
          <a:p>
            <a:pPr marL="0" indent="0" algn="just">
              <a:buNone/>
            </a:pPr>
            <a:endParaRPr lang="es-MX" sz="8000" dirty="0">
              <a:latin typeface="Arial" panose="020B0604020202020204" pitchFamily="34" charset="0"/>
              <a:cs typeface="Arial" panose="020B0604020202020204" pitchFamily="34" charset="0"/>
            </a:endParaRPr>
          </a:p>
        </p:txBody>
      </p:sp>
      <p:sp>
        <p:nvSpPr>
          <p:cNvPr id="4" name="Rectángulo redondeado 3"/>
          <p:cNvSpPr/>
          <p:nvPr/>
        </p:nvSpPr>
        <p:spPr>
          <a:xfrm>
            <a:off x="6788988" y="316871"/>
            <a:ext cx="4428255" cy="124620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Arial Black" panose="020B0A04020102020204" pitchFamily="34" charset="0"/>
              </a:rPr>
              <a:t>ETAPA 1. </a:t>
            </a:r>
            <a:endParaRPr lang="es-MX" sz="2800" dirty="0">
              <a:solidFill>
                <a:srgbClr val="66FFFF"/>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Tree>
    <p:extLst>
      <p:ext uri="{BB962C8B-B14F-4D97-AF65-F5344CB8AC3E}">
        <p14:creationId xmlns:p14="http://schemas.microsoft.com/office/powerpoint/2010/main" val="1921155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5477" y="1563074"/>
            <a:ext cx="10691444" cy="5005813"/>
          </a:xfrm>
        </p:spPr>
        <p:txBody>
          <a:bodyPr>
            <a:normAutofit fontScale="92500" lnSpcReduction="10000"/>
          </a:bodyPr>
          <a:lstStyle/>
          <a:p>
            <a:pPr marL="0" indent="0" algn="just">
              <a:lnSpc>
                <a:spcPct val="150000"/>
              </a:lnSpc>
              <a:buNone/>
            </a:pPr>
            <a:r>
              <a:rPr lang="es-MX" sz="2000" b="1" dirty="0">
                <a:latin typeface="Arial" panose="020B0604020202020204" pitchFamily="34" charset="0"/>
                <a:cs typeface="Arial" panose="020B0604020202020204" pitchFamily="34" charset="0"/>
              </a:rPr>
              <a:t>Captura de información en los formatos y envío a la Contraloría para su </a:t>
            </a:r>
            <a:r>
              <a:rPr lang="es-MX" sz="2000" b="1" dirty="0" smtClean="0">
                <a:latin typeface="Arial" panose="020B0604020202020204" pitchFamily="34" charset="0"/>
                <a:cs typeface="Arial" panose="020B0604020202020204" pitchFamily="34" charset="0"/>
              </a:rPr>
              <a:t>revisión:</a:t>
            </a:r>
          </a:p>
          <a:p>
            <a:pPr algn="just">
              <a:lnSpc>
                <a:spcPct val="150000"/>
              </a:lnSpc>
            </a:pPr>
            <a:r>
              <a:rPr lang="es-MX" sz="2000" dirty="0" smtClean="0">
                <a:latin typeface="Arial" panose="020B0604020202020204" pitchFamily="34" charset="0"/>
                <a:cs typeface="Arial" panose="020B0604020202020204" pitchFamily="34" charset="0"/>
              </a:rPr>
              <a:t>Las </a:t>
            </a:r>
            <a:r>
              <a:rPr lang="es-MX" sz="2000" dirty="0">
                <a:latin typeface="Arial" panose="020B0604020202020204" pitchFamily="34" charset="0"/>
                <a:cs typeface="Arial" panose="020B0604020202020204" pitchFamily="34" charset="0"/>
              </a:rPr>
              <a:t>personas Titulares de las distintas dependencias, son responsables de la captura, integración y actualización de la información que se entregará en los formatos de anexos. </a:t>
            </a:r>
            <a:endParaRPr lang="es-MX" sz="2000" dirty="0" smtClean="0">
              <a:latin typeface="Arial" panose="020B0604020202020204" pitchFamily="34" charset="0"/>
              <a:cs typeface="Arial" panose="020B0604020202020204" pitchFamily="34" charset="0"/>
            </a:endParaRPr>
          </a:p>
          <a:p>
            <a:pPr marL="0" indent="0" algn="just">
              <a:lnSpc>
                <a:spcPct val="170000"/>
              </a:lnSpc>
              <a:buNone/>
            </a:pPr>
            <a:endParaRPr lang="es-MX" sz="2000" dirty="0">
              <a:latin typeface="Arial" panose="020B0604020202020204" pitchFamily="34" charset="0"/>
              <a:cs typeface="Arial" panose="020B0604020202020204" pitchFamily="34" charset="0"/>
            </a:endParaRPr>
          </a:p>
          <a:p>
            <a:pPr algn="just">
              <a:lnSpc>
                <a:spcPct val="150000"/>
              </a:lnSpc>
            </a:pPr>
            <a:r>
              <a:rPr lang="es-MX" sz="2000" dirty="0">
                <a:latin typeface="Arial" panose="020B0604020202020204" pitchFamily="34" charset="0"/>
                <a:cs typeface="Arial" panose="020B0604020202020204" pitchFamily="34" charset="0"/>
              </a:rPr>
              <a:t>Es responsabilidad de las personas servidoras públicas obligadas, mantener los registros de información actualizados y debidamente organizados. </a:t>
            </a:r>
            <a:endParaRPr lang="es-MX" sz="2000" dirty="0" smtClean="0">
              <a:latin typeface="Arial" panose="020B0604020202020204" pitchFamily="34" charset="0"/>
              <a:cs typeface="Arial" panose="020B0604020202020204" pitchFamily="34" charset="0"/>
            </a:endParaRPr>
          </a:p>
          <a:p>
            <a:pPr marL="0" indent="0" algn="just">
              <a:lnSpc>
                <a:spcPct val="150000"/>
              </a:lnSpc>
              <a:buNone/>
            </a:pPr>
            <a:endParaRPr lang="es-MX" sz="2000" dirty="0">
              <a:latin typeface="Arial" panose="020B0604020202020204" pitchFamily="34" charset="0"/>
              <a:cs typeface="Arial" panose="020B0604020202020204" pitchFamily="34" charset="0"/>
            </a:endParaRPr>
          </a:p>
          <a:p>
            <a:pPr algn="just">
              <a:lnSpc>
                <a:spcPct val="150000"/>
              </a:lnSpc>
            </a:pPr>
            <a:r>
              <a:rPr lang="es-MX" sz="2000" dirty="0" smtClean="0">
                <a:latin typeface="Arial" panose="020B0604020202020204" pitchFamily="34" charset="0"/>
                <a:cs typeface="Arial" panose="020B0604020202020204" pitchFamily="34" charset="0"/>
              </a:rPr>
              <a:t>La </a:t>
            </a:r>
            <a:r>
              <a:rPr lang="es-MX" sz="2000" dirty="0">
                <a:latin typeface="Arial" panose="020B0604020202020204" pitchFamily="34" charset="0"/>
                <a:cs typeface="Arial" panose="020B0604020202020204" pitchFamily="34" charset="0"/>
              </a:rPr>
              <a:t>persona servidora pública obligada a realizar la Entrega-Recepción Constitucional, deberá validar la actualidad, veracidad e integridad de la información capturada en los formatos de anexos respectivos, antes de ser enviados a la Contraloría Municipal. </a:t>
            </a:r>
          </a:p>
          <a:p>
            <a:pPr marL="0" indent="0" algn="just">
              <a:buNone/>
            </a:pPr>
            <a:endParaRPr lang="es-MX" sz="2400" dirty="0">
              <a:latin typeface="Arial" panose="020B0604020202020204" pitchFamily="34" charset="0"/>
              <a:cs typeface="Arial" panose="020B0604020202020204" pitchFamily="34" charset="0"/>
            </a:endParaRPr>
          </a:p>
        </p:txBody>
      </p:sp>
      <p:sp>
        <p:nvSpPr>
          <p:cNvPr id="4" name="Rectángulo redondeado 3"/>
          <p:cNvSpPr/>
          <p:nvPr/>
        </p:nvSpPr>
        <p:spPr>
          <a:xfrm>
            <a:off x="7116792" y="55265"/>
            <a:ext cx="4428255" cy="124620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Arial Black" panose="020B0A04020102020204" pitchFamily="34" charset="0"/>
              </a:rPr>
              <a:t>ETAPA 2. </a:t>
            </a:r>
            <a:endParaRPr lang="es-MX" sz="2800" dirty="0">
              <a:solidFill>
                <a:srgbClr val="66FFFF"/>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Tree>
    <p:extLst>
      <p:ext uri="{BB962C8B-B14F-4D97-AF65-F5344CB8AC3E}">
        <p14:creationId xmlns:p14="http://schemas.microsoft.com/office/powerpoint/2010/main" val="2809451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5477" y="1563074"/>
            <a:ext cx="10950236" cy="5005813"/>
          </a:xfrm>
        </p:spPr>
        <p:txBody>
          <a:bodyPr>
            <a:normAutofit/>
          </a:bodyPr>
          <a:lstStyle/>
          <a:p>
            <a:pPr algn="just"/>
            <a:r>
              <a:rPr lang="es-MX" sz="2200" dirty="0" smtClean="0">
                <a:latin typeface="Arial" panose="020B0604020202020204" pitchFamily="34" charset="0"/>
                <a:cs typeface="Arial" panose="020B0604020202020204" pitchFamily="34" charset="0"/>
              </a:rPr>
              <a:t>Para </a:t>
            </a:r>
            <a:r>
              <a:rPr lang="es-MX" sz="2200" dirty="0">
                <a:latin typeface="Arial" panose="020B0604020202020204" pitchFamily="34" charset="0"/>
                <a:cs typeface="Arial" panose="020B0604020202020204" pitchFamily="34" charset="0"/>
              </a:rPr>
              <a:t>la captura de información en los formatos de anexos, se debe considerar</a:t>
            </a:r>
            <a:r>
              <a:rPr lang="es-MX" sz="2200" dirty="0" smtClean="0">
                <a:latin typeface="Arial" panose="020B0604020202020204" pitchFamily="34" charset="0"/>
                <a:cs typeface="Arial" panose="020B0604020202020204" pitchFamily="34" charset="0"/>
              </a:rPr>
              <a:t>:</a:t>
            </a:r>
          </a:p>
          <a:p>
            <a:pPr marL="0" indent="0" algn="just">
              <a:buNone/>
            </a:pPr>
            <a:endParaRPr lang="es-MX" sz="2200" dirty="0">
              <a:latin typeface="Arial" panose="020B0604020202020204" pitchFamily="34" charset="0"/>
              <a:cs typeface="Arial" panose="020B0604020202020204" pitchFamily="34" charset="0"/>
            </a:endParaRPr>
          </a:p>
          <a:p>
            <a:pPr marL="457200" indent="-457200" algn="just">
              <a:buAutoNum type="alphaLcParenR"/>
            </a:pPr>
            <a:r>
              <a:rPr lang="es-MX" sz="2200" dirty="0" smtClean="0">
                <a:latin typeface="Arial" panose="020B0604020202020204" pitchFamily="34" charset="0"/>
                <a:cs typeface="Arial" panose="020B0604020202020204" pitchFamily="34" charset="0"/>
              </a:rPr>
              <a:t>Únicamente </a:t>
            </a:r>
            <a:r>
              <a:rPr lang="es-MX" sz="2200" dirty="0">
                <a:latin typeface="Arial" panose="020B0604020202020204" pitchFamily="34" charset="0"/>
                <a:cs typeface="Arial" panose="020B0604020202020204" pitchFamily="34" charset="0"/>
              </a:rPr>
              <a:t>las personas que hayan sido designadas podrán realizar esta tarea</a:t>
            </a:r>
            <a:r>
              <a:rPr lang="es-MX" sz="2200" dirty="0" smtClean="0">
                <a:latin typeface="Arial" panose="020B0604020202020204" pitchFamily="34" charset="0"/>
                <a:cs typeface="Arial" panose="020B0604020202020204" pitchFamily="34" charset="0"/>
              </a:rPr>
              <a:t>.</a:t>
            </a:r>
          </a:p>
          <a:p>
            <a:pPr marL="0" indent="0" algn="just">
              <a:buNone/>
            </a:pPr>
            <a:endParaRPr lang="es-MX" sz="2200" dirty="0">
              <a:latin typeface="Arial" panose="020B0604020202020204" pitchFamily="34" charset="0"/>
              <a:cs typeface="Arial" panose="020B0604020202020204" pitchFamily="34" charset="0"/>
            </a:endParaRPr>
          </a:p>
          <a:p>
            <a:pPr marL="0" indent="0" algn="just">
              <a:buNone/>
            </a:pPr>
            <a:r>
              <a:rPr lang="es-MX" sz="2200" b="1" dirty="0">
                <a:latin typeface="Arial" panose="020B0604020202020204" pitchFamily="34" charset="0"/>
                <a:cs typeface="Arial" panose="020B0604020202020204" pitchFamily="34" charset="0"/>
              </a:rPr>
              <a:t>b) </a:t>
            </a:r>
            <a:r>
              <a:rPr lang="es-MX" sz="2200" dirty="0">
                <a:latin typeface="Arial" panose="020B0604020202020204" pitchFamily="34" charset="0"/>
                <a:cs typeface="Arial" panose="020B0604020202020204" pitchFamily="34" charset="0"/>
              </a:rPr>
              <a:t>Se debe reportar como mínimo la información que se solicita en la caratula de cada anexo aplicable, ya sea por captura o documento </a:t>
            </a:r>
            <a:r>
              <a:rPr lang="es-MX" sz="2200" dirty="0" smtClean="0">
                <a:latin typeface="Arial" panose="020B0604020202020204" pitchFamily="34" charset="0"/>
                <a:cs typeface="Arial" panose="020B0604020202020204" pitchFamily="34" charset="0"/>
              </a:rPr>
              <a:t>adjunto.</a:t>
            </a:r>
          </a:p>
          <a:p>
            <a:pPr marL="0" indent="0" algn="just">
              <a:buNone/>
            </a:pPr>
            <a:endParaRPr lang="es-MX" sz="2200" dirty="0">
              <a:latin typeface="Arial" panose="020B0604020202020204" pitchFamily="34" charset="0"/>
              <a:cs typeface="Arial" panose="020B0604020202020204" pitchFamily="34" charset="0"/>
            </a:endParaRPr>
          </a:p>
          <a:p>
            <a:pPr marL="0" indent="0" algn="just">
              <a:buNone/>
            </a:pPr>
            <a:r>
              <a:rPr lang="es-MX" sz="2200" b="1" dirty="0">
                <a:latin typeface="Arial" panose="020B0604020202020204" pitchFamily="34" charset="0"/>
                <a:cs typeface="Arial" panose="020B0604020202020204" pitchFamily="34" charset="0"/>
              </a:rPr>
              <a:t>c) </a:t>
            </a:r>
            <a:r>
              <a:rPr lang="es-MX" sz="2200" dirty="0">
                <a:latin typeface="Arial" panose="020B0604020202020204" pitchFamily="34" charset="0"/>
                <a:cs typeface="Arial" panose="020B0604020202020204" pitchFamily="34" charset="0"/>
              </a:rPr>
              <a:t>Atender las indicaciones establecidas para el llenado de los formatos de anexos establecidos en el presente Manual. </a:t>
            </a:r>
            <a:endParaRPr lang="es-MX" sz="2200" dirty="0" smtClean="0">
              <a:latin typeface="Arial" panose="020B0604020202020204" pitchFamily="34" charset="0"/>
              <a:cs typeface="Arial" panose="020B0604020202020204" pitchFamily="34" charset="0"/>
            </a:endParaRPr>
          </a:p>
          <a:p>
            <a:pPr marL="0" indent="0" algn="just">
              <a:buNone/>
            </a:pPr>
            <a:endParaRPr lang="es-MX" sz="2200" dirty="0">
              <a:latin typeface="Arial" panose="020B0604020202020204" pitchFamily="34" charset="0"/>
              <a:cs typeface="Arial" panose="020B0604020202020204" pitchFamily="34" charset="0"/>
            </a:endParaRPr>
          </a:p>
          <a:p>
            <a:pPr marL="0" indent="0" algn="just">
              <a:lnSpc>
                <a:spcPct val="170000"/>
              </a:lnSpc>
              <a:buNone/>
            </a:pPr>
            <a:endParaRPr lang="es-MX" sz="2200" dirty="0">
              <a:latin typeface="Arial" panose="020B0604020202020204" pitchFamily="34" charset="0"/>
              <a:cs typeface="Arial" panose="020B0604020202020204" pitchFamily="34" charset="0"/>
            </a:endParaRPr>
          </a:p>
        </p:txBody>
      </p:sp>
      <p:sp>
        <p:nvSpPr>
          <p:cNvPr id="4" name="Rectángulo redondeado 3"/>
          <p:cNvSpPr/>
          <p:nvPr/>
        </p:nvSpPr>
        <p:spPr>
          <a:xfrm>
            <a:off x="7116792" y="55265"/>
            <a:ext cx="4428255" cy="124620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Arial Black" panose="020B0A04020102020204" pitchFamily="34" charset="0"/>
              </a:rPr>
              <a:t>ETAPA 2. </a:t>
            </a:r>
            <a:endParaRPr lang="es-MX" sz="2800" dirty="0">
              <a:solidFill>
                <a:srgbClr val="66FFFF"/>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Tree>
    <p:extLst>
      <p:ext uri="{BB962C8B-B14F-4D97-AF65-F5344CB8AC3E}">
        <p14:creationId xmlns:p14="http://schemas.microsoft.com/office/powerpoint/2010/main" val="2479624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5476" y="1535502"/>
            <a:ext cx="10846719" cy="5033386"/>
          </a:xfrm>
        </p:spPr>
        <p:txBody>
          <a:bodyPr>
            <a:normAutofit lnSpcReduction="10000"/>
          </a:bodyPr>
          <a:lstStyle/>
          <a:p>
            <a:pPr algn="just">
              <a:lnSpc>
                <a:spcPct val="150000"/>
              </a:lnSpc>
            </a:pPr>
            <a:r>
              <a:rPr lang="es-MX" sz="2000" dirty="0">
                <a:latin typeface="Arial" panose="020B0604020202020204" pitchFamily="34" charset="0"/>
                <a:cs typeface="Arial" panose="020B0604020202020204" pitchFamily="34" charset="0"/>
              </a:rPr>
              <a:t>Se realiza el cierre de los trabajos de preparación mediante la concentración de informes de las dependencias que integran la Administración Pública Municipal de El Salto, Jalisco. </a:t>
            </a:r>
          </a:p>
          <a:p>
            <a:pPr marL="0" indent="0" algn="just">
              <a:lnSpc>
                <a:spcPct val="150000"/>
              </a:lnSpc>
              <a:buNone/>
            </a:pPr>
            <a:endParaRPr lang="es-MX" sz="2000" dirty="0">
              <a:latin typeface="Arial" panose="020B0604020202020204" pitchFamily="34" charset="0"/>
              <a:cs typeface="Arial" panose="020B0604020202020204" pitchFamily="34" charset="0"/>
            </a:endParaRPr>
          </a:p>
          <a:p>
            <a:pPr algn="just">
              <a:lnSpc>
                <a:spcPct val="150000"/>
              </a:lnSpc>
            </a:pPr>
            <a:r>
              <a:rPr lang="es-MX" sz="2000" dirty="0">
                <a:latin typeface="Arial" panose="020B0604020202020204" pitchFamily="34" charset="0"/>
                <a:cs typeface="Arial" panose="020B0604020202020204" pitchFamily="34" charset="0"/>
              </a:rPr>
              <a:t>En el proceso de Entrega-Recepción Constitucional, las personas servidoras públicas con cargos de Jefaturas o similares, preparan su información entregándola a su superior inmediato.</a:t>
            </a:r>
          </a:p>
          <a:p>
            <a:pPr marL="0" indent="0" algn="just">
              <a:lnSpc>
                <a:spcPct val="150000"/>
              </a:lnSpc>
              <a:buNone/>
            </a:pPr>
            <a:endParaRPr lang="es-MX" sz="2000" dirty="0">
              <a:latin typeface="Arial" panose="020B0604020202020204" pitchFamily="34" charset="0"/>
              <a:cs typeface="Arial" panose="020B0604020202020204" pitchFamily="34" charset="0"/>
            </a:endParaRPr>
          </a:p>
          <a:p>
            <a:pPr algn="just">
              <a:lnSpc>
                <a:spcPct val="150000"/>
              </a:lnSpc>
            </a:pPr>
            <a:r>
              <a:rPr lang="es-MX" sz="2000" dirty="0">
                <a:latin typeface="Arial" panose="020B0604020202020204" pitchFamily="34" charset="0"/>
                <a:cs typeface="Arial" panose="020B0604020202020204" pitchFamily="34" charset="0"/>
              </a:rPr>
              <a:t>Las personas Titulares de las distintas dependencias, adjuntaran el informe de su despacho a los previamente recibidos de sus inferiores jerárquicos. </a:t>
            </a:r>
          </a:p>
          <a:p>
            <a:pPr marL="0" indent="0" algn="just">
              <a:buNone/>
            </a:pPr>
            <a:r>
              <a:rPr lang="es-MX" dirty="0">
                <a:latin typeface="Arial" panose="020B0604020202020204" pitchFamily="34" charset="0"/>
                <a:cs typeface="Arial" panose="020B0604020202020204" pitchFamily="34" charset="0"/>
              </a:rPr>
              <a:t> </a:t>
            </a:r>
          </a:p>
          <a:p>
            <a:pPr algn="just"/>
            <a:endParaRPr lang="es-MX" sz="2200" dirty="0">
              <a:latin typeface="Arial" panose="020B0604020202020204" pitchFamily="34" charset="0"/>
              <a:cs typeface="Arial" panose="020B0604020202020204" pitchFamily="34" charset="0"/>
            </a:endParaRPr>
          </a:p>
        </p:txBody>
      </p:sp>
      <p:sp>
        <p:nvSpPr>
          <p:cNvPr id="4" name="Rectángulo redondeado 3"/>
          <p:cNvSpPr/>
          <p:nvPr/>
        </p:nvSpPr>
        <p:spPr>
          <a:xfrm>
            <a:off x="7116792" y="55265"/>
            <a:ext cx="4428255" cy="124620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Arial Black" panose="020B0A04020102020204" pitchFamily="34" charset="0"/>
              </a:rPr>
              <a:t>ETAPA </a:t>
            </a:r>
            <a:r>
              <a:rPr lang="es-MX" sz="2800" dirty="0">
                <a:latin typeface="Arial Black" panose="020B0A04020102020204" pitchFamily="34" charset="0"/>
              </a:rPr>
              <a:t>3</a:t>
            </a:r>
            <a:r>
              <a:rPr lang="es-MX" sz="2800" dirty="0" smtClean="0">
                <a:latin typeface="Arial Black" panose="020B0A04020102020204" pitchFamily="34" charset="0"/>
              </a:rPr>
              <a:t>. </a:t>
            </a:r>
            <a:endParaRPr lang="es-MX" sz="2800" dirty="0">
              <a:solidFill>
                <a:srgbClr val="66FFFF"/>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Tree>
    <p:extLst>
      <p:ext uri="{BB962C8B-B14F-4D97-AF65-F5344CB8AC3E}">
        <p14:creationId xmlns:p14="http://schemas.microsoft.com/office/powerpoint/2010/main" val="881502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5476" y="1535502"/>
            <a:ext cx="11010621" cy="5033386"/>
          </a:xfrm>
        </p:spPr>
        <p:txBody>
          <a:bodyPr>
            <a:normAutofit fontScale="92500"/>
          </a:bodyPr>
          <a:lstStyle/>
          <a:p>
            <a:pPr marL="0" indent="0" algn="just">
              <a:buNone/>
            </a:pPr>
            <a:r>
              <a:rPr lang="es-MX" sz="2200" dirty="0">
                <a:latin typeface="Arial" panose="020B0604020202020204" pitchFamily="34" charset="0"/>
                <a:cs typeface="Arial" panose="020B0604020202020204" pitchFamily="34" charset="0"/>
              </a:rPr>
              <a:t> </a:t>
            </a:r>
          </a:p>
          <a:p>
            <a:pPr algn="just">
              <a:lnSpc>
                <a:spcPct val="150000"/>
              </a:lnSpc>
            </a:pPr>
            <a:r>
              <a:rPr lang="es-MX" sz="2200" dirty="0">
                <a:latin typeface="Arial" panose="020B0604020202020204" pitchFamily="34" charset="0"/>
                <a:cs typeface="Arial" panose="020B0604020202020204" pitchFamily="34" charset="0"/>
              </a:rPr>
              <a:t>La información de la Administración Pública Municipal saliente, se entregara mediante el acta administrativa correspondiente, a la cual se adjuntará los formatos de anexos y en su caso los archivos electrónicos resultantes del ejercicio previamente descrito, se presentará en cuatro ejemplares que se distribuirán de la siguiente forma</a:t>
            </a:r>
            <a:r>
              <a:rPr lang="es-MX" sz="2200" dirty="0" smtClean="0">
                <a:latin typeface="Arial" panose="020B0604020202020204" pitchFamily="34" charset="0"/>
                <a:cs typeface="Arial" panose="020B0604020202020204" pitchFamily="34" charset="0"/>
              </a:rPr>
              <a:t>:</a:t>
            </a:r>
            <a:endParaRPr lang="es-MX" sz="2200" dirty="0">
              <a:latin typeface="Arial" panose="020B0604020202020204" pitchFamily="34" charset="0"/>
              <a:cs typeface="Arial" panose="020B0604020202020204" pitchFamily="34" charset="0"/>
            </a:endParaRPr>
          </a:p>
          <a:p>
            <a:pPr marL="514350" indent="-514350" algn="just">
              <a:lnSpc>
                <a:spcPct val="150000"/>
              </a:lnSpc>
              <a:buFont typeface="+mj-lt"/>
              <a:buAutoNum type="romanUcPeriod"/>
            </a:pPr>
            <a:r>
              <a:rPr lang="es-MX" sz="2200" dirty="0" smtClean="0">
                <a:latin typeface="Arial" panose="020B0604020202020204" pitchFamily="34" charset="0"/>
                <a:cs typeface="Arial" panose="020B0604020202020204" pitchFamily="34" charset="0"/>
              </a:rPr>
              <a:t>Titular </a:t>
            </a:r>
            <a:r>
              <a:rPr lang="es-MX" sz="2200" dirty="0">
                <a:latin typeface="Arial" panose="020B0604020202020204" pitchFamily="34" charset="0"/>
                <a:cs typeface="Arial" panose="020B0604020202020204" pitchFamily="34" charset="0"/>
              </a:rPr>
              <a:t>de la dependencia de la Administración saliente;</a:t>
            </a:r>
          </a:p>
          <a:p>
            <a:pPr marL="514350" indent="-514350" algn="just">
              <a:lnSpc>
                <a:spcPct val="150000"/>
              </a:lnSpc>
              <a:buFont typeface="+mj-lt"/>
              <a:buAutoNum type="romanUcPeriod"/>
            </a:pPr>
            <a:r>
              <a:rPr lang="es-MX" sz="2200" dirty="0" smtClean="0">
                <a:latin typeface="Arial" panose="020B0604020202020204" pitchFamily="34" charset="0"/>
                <a:cs typeface="Arial" panose="020B0604020202020204" pitchFamily="34" charset="0"/>
              </a:rPr>
              <a:t>Titular </a:t>
            </a:r>
            <a:r>
              <a:rPr lang="es-MX" sz="2200" dirty="0">
                <a:latin typeface="Arial" panose="020B0604020202020204" pitchFamily="34" charset="0"/>
                <a:cs typeface="Arial" panose="020B0604020202020204" pitchFamily="34" charset="0"/>
              </a:rPr>
              <a:t>de la dependencia de la Administración entrante;</a:t>
            </a:r>
          </a:p>
          <a:p>
            <a:pPr marL="514350" indent="-514350" algn="just">
              <a:lnSpc>
                <a:spcPct val="150000"/>
              </a:lnSpc>
              <a:buFont typeface="+mj-lt"/>
              <a:buAutoNum type="romanUcPeriod"/>
            </a:pPr>
            <a:r>
              <a:rPr lang="es-MX" sz="2200" dirty="0" smtClean="0">
                <a:latin typeface="Arial" panose="020B0604020202020204" pitchFamily="34" charset="0"/>
                <a:cs typeface="Arial" panose="020B0604020202020204" pitchFamily="34" charset="0"/>
              </a:rPr>
              <a:t>Contraloría </a:t>
            </a:r>
            <a:r>
              <a:rPr lang="es-MX" sz="2200" dirty="0">
                <a:latin typeface="Arial" panose="020B0604020202020204" pitchFamily="34" charset="0"/>
                <a:cs typeface="Arial" panose="020B0604020202020204" pitchFamily="34" charset="0"/>
              </a:rPr>
              <a:t>Municipal;</a:t>
            </a:r>
          </a:p>
          <a:p>
            <a:pPr marL="514350" indent="-514350" algn="just">
              <a:lnSpc>
                <a:spcPct val="150000"/>
              </a:lnSpc>
              <a:buFont typeface="+mj-lt"/>
              <a:buAutoNum type="romanUcPeriod"/>
            </a:pPr>
            <a:r>
              <a:rPr lang="es-MX" sz="2200" dirty="0" smtClean="0">
                <a:latin typeface="Arial" panose="020B0604020202020204" pitchFamily="34" charset="0"/>
                <a:cs typeface="Arial" panose="020B0604020202020204" pitchFamily="34" charset="0"/>
              </a:rPr>
              <a:t>Archivo </a:t>
            </a:r>
            <a:r>
              <a:rPr lang="es-MX" sz="2200" dirty="0">
                <a:latin typeface="Arial" panose="020B0604020202020204" pitchFamily="34" charset="0"/>
                <a:cs typeface="Arial" panose="020B0604020202020204" pitchFamily="34" charset="0"/>
              </a:rPr>
              <a:t>de la dependencia correspondiente. </a:t>
            </a:r>
          </a:p>
          <a:p>
            <a:pPr algn="just"/>
            <a:endParaRPr lang="es-MX" sz="2200" dirty="0">
              <a:latin typeface="Arial" panose="020B0604020202020204" pitchFamily="34" charset="0"/>
              <a:cs typeface="Arial" panose="020B0604020202020204" pitchFamily="34" charset="0"/>
            </a:endParaRPr>
          </a:p>
        </p:txBody>
      </p:sp>
      <p:sp>
        <p:nvSpPr>
          <p:cNvPr id="4" name="Rectángulo redondeado 3"/>
          <p:cNvSpPr/>
          <p:nvPr/>
        </p:nvSpPr>
        <p:spPr>
          <a:xfrm>
            <a:off x="7116792" y="55265"/>
            <a:ext cx="4428255" cy="124620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latin typeface="Arial Black" panose="020B0A04020102020204" pitchFamily="34" charset="0"/>
              </a:rPr>
              <a:t>ETAPA </a:t>
            </a:r>
            <a:r>
              <a:rPr lang="es-MX" sz="2800" dirty="0">
                <a:latin typeface="Arial Black" panose="020B0A04020102020204" pitchFamily="34" charset="0"/>
              </a:rPr>
              <a:t>3</a:t>
            </a:r>
            <a:r>
              <a:rPr lang="es-MX" sz="2800" dirty="0" smtClean="0">
                <a:latin typeface="Arial Black" panose="020B0A04020102020204" pitchFamily="34" charset="0"/>
              </a:rPr>
              <a:t>. </a:t>
            </a:r>
            <a:endParaRPr lang="es-MX" sz="2800" dirty="0">
              <a:solidFill>
                <a:srgbClr val="66FFFF"/>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Tree>
    <p:extLst>
      <p:ext uri="{BB962C8B-B14F-4D97-AF65-F5344CB8AC3E}">
        <p14:creationId xmlns:p14="http://schemas.microsoft.com/office/powerpoint/2010/main" val="2467164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725419"/>
            <a:ext cx="11283351" cy="5391373"/>
          </a:xfrm>
        </p:spPr>
        <p:txBody>
          <a:bodyPr>
            <a:normAutofit lnSpcReduction="10000"/>
          </a:bodyPr>
          <a:lstStyle/>
          <a:p>
            <a:pPr algn="just">
              <a:lnSpc>
                <a:spcPct val="150000"/>
              </a:lnSpc>
            </a:pPr>
            <a:r>
              <a:rPr lang="es-MX" sz="2000" dirty="0" smtClean="0">
                <a:latin typeface="Arial" panose="020B0604020202020204" pitchFamily="34" charset="0"/>
                <a:cs typeface="Arial" panose="020B0604020202020204" pitchFamily="34" charset="0"/>
              </a:rPr>
              <a:t>Se llevará </a:t>
            </a:r>
            <a:r>
              <a:rPr lang="es-MX" sz="2000" dirty="0">
                <a:latin typeface="Arial" panose="020B0604020202020204" pitchFamily="34" charset="0"/>
                <a:cs typeface="Arial" panose="020B0604020202020204" pitchFamily="34" charset="0"/>
              </a:rPr>
              <a:t>a cabo por lo menos un simulacro 30 días hábiles antes del cambio de administración</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a:p>
            <a:pPr algn="just">
              <a:lnSpc>
                <a:spcPct val="150000"/>
              </a:lnSpc>
            </a:pPr>
            <a:r>
              <a:rPr lang="es-MX" sz="2000" dirty="0" smtClean="0">
                <a:latin typeface="Arial" panose="020B0604020202020204" pitchFamily="34" charset="0"/>
                <a:cs typeface="Arial" panose="020B0604020202020204" pitchFamily="34" charset="0"/>
              </a:rPr>
              <a:t>El </a:t>
            </a:r>
            <a:r>
              <a:rPr lang="es-MX" sz="2000" dirty="0">
                <a:latin typeface="Arial" panose="020B0604020202020204" pitchFamily="34" charset="0"/>
                <a:cs typeface="Arial" panose="020B0604020202020204" pitchFamily="34" charset="0"/>
              </a:rPr>
              <a:t>objetivo del simulacro es llevar a cabo una autoevaluación a nivel general y por dependencia, a fin de detectar y corregir oportunamente las deficiencias de forma y fondo que se presenten a efecto de </a:t>
            </a:r>
            <a:r>
              <a:rPr lang="es-MX" sz="2000" dirty="0" smtClean="0">
                <a:latin typeface="Arial" panose="020B0604020202020204" pitchFamily="34" charset="0"/>
                <a:cs typeface="Arial" panose="020B0604020202020204" pitchFamily="34" charset="0"/>
              </a:rPr>
              <a:t>realizar un procedimiento </a:t>
            </a:r>
            <a:r>
              <a:rPr lang="es-MX" sz="2000" dirty="0">
                <a:latin typeface="Arial" panose="020B0604020202020204" pitchFamily="34" charset="0"/>
                <a:cs typeface="Arial" panose="020B0604020202020204" pitchFamily="34" charset="0"/>
              </a:rPr>
              <a:t>de entrega-recepción completo, ágil, veraz, transparente y exitoso</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a:p>
            <a:pPr algn="just">
              <a:lnSpc>
                <a:spcPct val="150000"/>
              </a:lnSpc>
            </a:pPr>
            <a:r>
              <a:rPr lang="es-MX" sz="2000" dirty="0" smtClean="0">
                <a:latin typeface="Arial" panose="020B0604020202020204" pitchFamily="34" charset="0"/>
                <a:cs typeface="Arial" panose="020B0604020202020204" pitchFamily="34" charset="0"/>
              </a:rPr>
              <a:t>Para </a:t>
            </a:r>
            <a:r>
              <a:rPr lang="es-MX" sz="2000" dirty="0">
                <a:latin typeface="Arial" panose="020B0604020202020204" pitchFamily="34" charset="0"/>
                <a:cs typeface="Arial" panose="020B0604020202020204" pitchFamily="34" charset="0"/>
              </a:rPr>
              <a:t>el simulacro cada dependencia deberá presentar la información en los formatos anexos que le sean aplicables; asimismo, elaborará el acta de entrega- recepción. La información deberá estar presentada y estructurada de acuerdo a lo establecido por los instructivos del llenado de los formatos y a lo dispuesto por la Comisión y la Contraloría. </a:t>
            </a:r>
          </a:p>
          <a:p>
            <a:pPr marL="0" indent="0" algn="just">
              <a:buNone/>
            </a:pPr>
            <a:r>
              <a:rPr lang="es-MX" b="1"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endParaRPr lang="es-MX" dirty="0"/>
          </a:p>
          <a:p>
            <a:pPr marL="0" lvl="0" indent="0" algn="just">
              <a:buNone/>
            </a:pPr>
            <a:endParaRPr lang="es-MX" sz="11200" dirty="0" smtClean="0">
              <a:latin typeface="Arial" panose="020B0604020202020204" pitchFamily="34" charset="0"/>
              <a:cs typeface="Arial" panose="020B0604020202020204" pitchFamily="34" charset="0"/>
            </a:endParaRPr>
          </a:p>
          <a:p>
            <a:pPr marL="0" lvl="0" indent="0">
              <a:buNone/>
            </a:pPr>
            <a:endParaRPr lang="es-MX" sz="11200" dirty="0">
              <a:latin typeface="Arial" panose="020B0604020202020204" pitchFamily="34" charset="0"/>
              <a:cs typeface="Arial" panose="020B0604020202020204" pitchFamily="34" charset="0"/>
            </a:endParaRPr>
          </a:p>
          <a:p>
            <a:pPr lvl="0"/>
            <a:endParaRPr lang="es-MX" sz="2600" dirty="0">
              <a:latin typeface="Arial" panose="020B0604020202020204" pitchFamily="34" charset="0"/>
              <a:cs typeface="Arial" panose="020B0604020202020204" pitchFamily="34" charset="0"/>
            </a:endParaRPr>
          </a:p>
          <a:p>
            <a:pPr marL="0" indent="0" algn="just">
              <a:buNone/>
            </a:pPr>
            <a:endParaRPr lang="es-MX" sz="2400" b="1" dirty="0">
              <a:solidFill>
                <a:schemeClr val="accent6">
                  <a:lumMod val="50000"/>
                </a:schemeClr>
              </a:solidFill>
              <a:latin typeface="Arial" panose="020B0604020202020204" pitchFamily="34" charset="0"/>
              <a:cs typeface="Arial" panose="020B0604020202020204" pitchFamily="34" charset="0"/>
            </a:endParaRPr>
          </a:p>
        </p:txBody>
      </p:sp>
      <p:sp>
        <p:nvSpPr>
          <p:cNvPr id="4" name="Rectángulo redondeado 3"/>
          <p:cNvSpPr/>
          <p:nvPr/>
        </p:nvSpPr>
        <p:spPr>
          <a:xfrm>
            <a:off x="6064596" y="307685"/>
            <a:ext cx="5818910" cy="1043709"/>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Black" panose="020B0A04020102020204" pitchFamily="34" charset="0"/>
              </a:rPr>
              <a:t>SIMULACRO</a:t>
            </a:r>
            <a:r>
              <a:rPr lang="es-MX" dirty="0" smtClean="0">
                <a:solidFill>
                  <a:srgbClr val="66FFFF"/>
                </a:solidFill>
                <a:latin typeface="Arial Black" panose="020B0A04020102020204" pitchFamily="34" charset="0"/>
              </a:rPr>
              <a:t> </a:t>
            </a:r>
            <a:r>
              <a:rPr lang="es-MX" dirty="0" smtClean="0">
                <a:solidFill>
                  <a:schemeClr val="bg1"/>
                </a:solidFill>
                <a:latin typeface="Arial Black" panose="020B0A04020102020204" pitchFamily="34" charset="0"/>
              </a:rPr>
              <a:t>DE</a:t>
            </a:r>
            <a:r>
              <a:rPr lang="es-MX" dirty="0" smtClean="0">
                <a:solidFill>
                  <a:srgbClr val="66FFFF"/>
                </a:solidFill>
                <a:latin typeface="Arial Black" panose="020B0A04020102020204" pitchFamily="34" charset="0"/>
              </a:rPr>
              <a:t> </a:t>
            </a:r>
          </a:p>
          <a:p>
            <a:pPr algn="ctr"/>
            <a:r>
              <a:rPr lang="es-MX" dirty="0" smtClean="0">
                <a:solidFill>
                  <a:srgbClr val="66FFFF"/>
                </a:solidFill>
                <a:latin typeface="Arial Black" panose="020B0A04020102020204" pitchFamily="34" charset="0"/>
              </a:rPr>
              <a:t>ENTREGA-RECEPCIÓN.</a:t>
            </a:r>
            <a:endParaRPr lang="es-MX" dirty="0">
              <a:solidFill>
                <a:srgbClr val="66FFFF"/>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Tree>
    <p:extLst>
      <p:ext uri="{BB962C8B-B14F-4D97-AF65-F5344CB8AC3E}">
        <p14:creationId xmlns:p14="http://schemas.microsoft.com/office/powerpoint/2010/main" val="1006189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Rectángulo redondeado 3"/>
          <p:cNvSpPr/>
          <p:nvPr/>
        </p:nvSpPr>
        <p:spPr>
          <a:xfrm>
            <a:off x="803564" y="1287549"/>
            <a:ext cx="8072580" cy="4207164"/>
          </a:xfrm>
          <a:prstGeom prst="roundRect">
            <a:avLst/>
          </a:prstGeom>
          <a:solidFill>
            <a:schemeClr val="accent6">
              <a:lumMod val="5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latin typeface="Arial Black" panose="020B0A04020102020204" pitchFamily="34" charset="0"/>
              </a:rPr>
              <a:t>“</a:t>
            </a:r>
            <a:r>
              <a:rPr lang="es-MX" sz="3600" b="1" dirty="0" smtClean="0">
                <a:solidFill>
                  <a:srgbClr val="00B0F0"/>
                </a:solidFill>
                <a:latin typeface="Arial Black" panose="020B0A04020102020204" pitchFamily="34" charset="0"/>
              </a:rPr>
              <a:t>Procedimiento de </a:t>
            </a:r>
          </a:p>
          <a:p>
            <a:pPr algn="ctr"/>
            <a:r>
              <a:rPr lang="es-MX" sz="3600" b="1" dirty="0" smtClean="0">
                <a:solidFill>
                  <a:srgbClr val="00B0F0"/>
                </a:solidFill>
                <a:latin typeface="Arial Black" panose="020B0A04020102020204" pitchFamily="34" charset="0"/>
              </a:rPr>
              <a:t>Entrega-Recepción </a:t>
            </a:r>
          </a:p>
          <a:p>
            <a:pPr algn="ctr"/>
            <a:r>
              <a:rPr lang="es-MX" sz="3600" b="1" dirty="0" smtClean="0">
                <a:solidFill>
                  <a:srgbClr val="00B0F0"/>
                </a:solidFill>
                <a:latin typeface="Arial Black" panose="020B0A04020102020204" pitchFamily="34" charset="0"/>
              </a:rPr>
              <a:t>Constitucional</a:t>
            </a:r>
            <a:r>
              <a:rPr lang="es-MX" sz="3600" b="1" dirty="0" smtClean="0">
                <a:solidFill>
                  <a:schemeClr val="bg1"/>
                </a:solidFill>
                <a:latin typeface="Arial Black" panose="020B0A04020102020204" pitchFamily="34" charset="0"/>
              </a:rPr>
              <a:t>”</a:t>
            </a:r>
            <a:endParaRPr lang="es-MX" sz="3600" b="1" dirty="0">
              <a:solidFill>
                <a:schemeClr val="bg1"/>
              </a:solidFill>
              <a:latin typeface="Arial Black" panose="020B0A04020102020204" pitchFamily="34" charset="0"/>
            </a:endParaRPr>
          </a:p>
        </p:txBody>
      </p:sp>
      <p:sp>
        <p:nvSpPr>
          <p:cNvPr id="5" name="CuadroTexto 4"/>
          <p:cNvSpPr txBox="1"/>
          <p:nvPr/>
        </p:nvSpPr>
        <p:spPr>
          <a:xfrm>
            <a:off x="1071417" y="5671128"/>
            <a:ext cx="3768437" cy="646331"/>
          </a:xfrm>
          <a:prstGeom prst="rect">
            <a:avLst/>
          </a:prstGeom>
          <a:noFill/>
        </p:spPr>
        <p:txBody>
          <a:bodyPr wrap="square" rtlCol="0">
            <a:spAutoFit/>
          </a:bodyPr>
          <a:lstStyle/>
          <a:p>
            <a:r>
              <a:rPr lang="es-MX" dirty="0" smtClean="0">
                <a:solidFill>
                  <a:schemeClr val="bg1"/>
                </a:solidFill>
                <a:latin typeface="Arial Black" panose="020B0A04020102020204" pitchFamily="34" charset="0"/>
              </a:rPr>
              <a:t>Contraloría Municipal </a:t>
            </a:r>
          </a:p>
          <a:p>
            <a:r>
              <a:rPr lang="es-MX" dirty="0" smtClean="0">
                <a:solidFill>
                  <a:schemeClr val="bg1"/>
                </a:solidFill>
                <a:latin typeface="Arial Black" panose="020B0A04020102020204" pitchFamily="34" charset="0"/>
              </a:rPr>
              <a:t>Órgano Interno de Control. </a:t>
            </a:r>
            <a:endParaRPr lang="es-MX" dirty="0">
              <a:solidFill>
                <a:schemeClr val="bg1"/>
              </a:solidFill>
              <a:latin typeface="Arial Black" panose="020B0A04020102020204" pitchFamily="34" charset="0"/>
            </a:endParaRPr>
          </a:p>
        </p:txBody>
      </p:sp>
      <p:pic>
        <p:nvPicPr>
          <p:cNvPr id="2054" name="Picture 6" descr="Legislación | Congreso del Estado de Guerr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193" y="2352819"/>
            <a:ext cx="2624571" cy="2366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342" y="216242"/>
            <a:ext cx="2636285" cy="688651"/>
          </a:xfrm>
          <a:prstGeom prst="rect">
            <a:avLst/>
          </a:prstGeom>
        </p:spPr>
      </p:pic>
      <p:pic>
        <p:nvPicPr>
          <p:cNvPr id="6"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9730" y="0"/>
            <a:ext cx="2945403" cy="1473577"/>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15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7034" y="1644692"/>
            <a:ext cx="11559396" cy="4566327"/>
          </a:xfrm>
        </p:spPr>
        <p:txBody>
          <a:bodyPr>
            <a:normAutofit/>
          </a:bodyPr>
          <a:lstStyle/>
          <a:p>
            <a:pPr marL="0" indent="0" algn="just">
              <a:buNone/>
            </a:pPr>
            <a:endParaRPr lang="es-MX" dirty="0">
              <a:latin typeface="Arial" panose="020B0604020202020204" pitchFamily="34" charset="0"/>
              <a:cs typeface="Arial" panose="020B0604020202020204" pitchFamily="34" charset="0"/>
            </a:endParaRPr>
          </a:p>
          <a:p>
            <a:pPr algn="just">
              <a:lnSpc>
                <a:spcPct val="150000"/>
              </a:lnSpc>
            </a:pPr>
            <a:r>
              <a:rPr lang="es-MX" sz="2000" dirty="0">
                <a:latin typeface="Arial" panose="020B0604020202020204" pitchFamily="34" charset="0"/>
                <a:cs typeface="Arial" panose="020B0604020202020204" pitchFamily="34" charset="0"/>
              </a:rPr>
              <a:t>En todos los casos, la Contraloría deberá comisionar a un representante para asistir a cada simulacro de cada dependencia. </a:t>
            </a:r>
          </a:p>
          <a:p>
            <a:pPr algn="just">
              <a:lnSpc>
                <a:spcPct val="150000"/>
              </a:lnSpc>
            </a:pPr>
            <a:r>
              <a:rPr lang="es-MX" sz="2000" dirty="0" smtClean="0">
                <a:latin typeface="Arial" panose="020B0604020202020204" pitchFamily="34" charset="0"/>
                <a:cs typeface="Arial" panose="020B0604020202020204" pitchFamily="34" charset="0"/>
              </a:rPr>
              <a:t>El </a:t>
            </a:r>
            <a:r>
              <a:rPr lang="es-MX" sz="2000" dirty="0">
                <a:latin typeface="Arial" panose="020B0604020202020204" pitchFamily="34" charset="0"/>
                <a:cs typeface="Arial" panose="020B0604020202020204" pitchFamily="34" charset="0"/>
              </a:rPr>
              <a:t>documento que contenga la entrega recepción deberá elaborarse con uniformidad en la presentación, durante la capacitación que imparta la Contraloría dará a conocer la estructura, tipo de recopiladores, escudos e imagen para su elaboración, entre otros</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a:p>
            <a:pPr algn="just">
              <a:lnSpc>
                <a:spcPct val="150000"/>
              </a:lnSpc>
            </a:pPr>
            <a:r>
              <a:rPr lang="es-MX" sz="2000" dirty="0" smtClean="0">
                <a:latin typeface="Arial" panose="020B0604020202020204" pitchFamily="34" charset="0"/>
                <a:cs typeface="Arial" panose="020B0604020202020204" pitchFamily="34" charset="0"/>
              </a:rPr>
              <a:t>La </a:t>
            </a:r>
            <a:r>
              <a:rPr lang="es-MX" sz="2000" dirty="0">
                <a:latin typeface="Arial" panose="020B0604020202020204" pitchFamily="34" charset="0"/>
                <a:cs typeface="Arial" panose="020B0604020202020204" pitchFamily="34" charset="0"/>
              </a:rPr>
              <a:t>Contraloría entregará los resultados obtenidos de los simulacros a la Comisión, misma que hará las observaciones que a su juicio procedan y las recomendaciones para su corrección.</a:t>
            </a:r>
          </a:p>
          <a:p>
            <a:pPr algn="just"/>
            <a:endParaRPr lang="es-MX" dirty="0"/>
          </a:p>
          <a:p>
            <a:pPr marL="0" lvl="0" indent="0" algn="just">
              <a:buNone/>
            </a:pPr>
            <a:endParaRPr lang="es-MX" sz="11200" dirty="0" smtClean="0">
              <a:latin typeface="Arial" panose="020B0604020202020204" pitchFamily="34" charset="0"/>
              <a:cs typeface="Arial" panose="020B0604020202020204" pitchFamily="34" charset="0"/>
            </a:endParaRPr>
          </a:p>
          <a:p>
            <a:pPr marL="0" lvl="0" indent="0">
              <a:buNone/>
            </a:pPr>
            <a:endParaRPr lang="es-MX" sz="11200" dirty="0">
              <a:latin typeface="Arial" panose="020B0604020202020204" pitchFamily="34" charset="0"/>
              <a:cs typeface="Arial" panose="020B0604020202020204" pitchFamily="34" charset="0"/>
            </a:endParaRPr>
          </a:p>
          <a:p>
            <a:pPr lvl="0"/>
            <a:endParaRPr lang="es-MX" sz="2600" dirty="0">
              <a:latin typeface="Arial" panose="020B0604020202020204" pitchFamily="34" charset="0"/>
              <a:cs typeface="Arial" panose="020B0604020202020204" pitchFamily="34" charset="0"/>
            </a:endParaRPr>
          </a:p>
          <a:p>
            <a:pPr marL="0" indent="0" algn="just">
              <a:buNone/>
            </a:pPr>
            <a:endParaRPr lang="es-MX" sz="2400" b="1" dirty="0">
              <a:solidFill>
                <a:schemeClr val="accent6">
                  <a:lumMod val="50000"/>
                </a:schemeClr>
              </a:solidFill>
              <a:latin typeface="Arial" panose="020B0604020202020204" pitchFamily="34" charset="0"/>
              <a:cs typeface="Arial" panose="020B0604020202020204" pitchFamily="34" charset="0"/>
            </a:endParaRPr>
          </a:p>
        </p:txBody>
      </p:sp>
      <p:sp>
        <p:nvSpPr>
          <p:cNvPr id="4" name="Rectángulo redondeado 3"/>
          <p:cNvSpPr/>
          <p:nvPr/>
        </p:nvSpPr>
        <p:spPr>
          <a:xfrm>
            <a:off x="6064596" y="307685"/>
            <a:ext cx="5818910" cy="1043709"/>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Black" panose="020B0A04020102020204" pitchFamily="34" charset="0"/>
              </a:rPr>
              <a:t>SIMULACRO</a:t>
            </a:r>
            <a:r>
              <a:rPr lang="es-MX" dirty="0" smtClean="0">
                <a:solidFill>
                  <a:srgbClr val="66FFFF"/>
                </a:solidFill>
                <a:latin typeface="Arial Black" panose="020B0A04020102020204" pitchFamily="34" charset="0"/>
              </a:rPr>
              <a:t> </a:t>
            </a:r>
            <a:r>
              <a:rPr lang="es-MX" dirty="0" smtClean="0">
                <a:solidFill>
                  <a:schemeClr val="bg1"/>
                </a:solidFill>
                <a:latin typeface="Arial Black" panose="020B0A04020102020204" pitchFamily="34" charset="0"/>
              </a:rPr>
              <a:t>DE</a:t>
            </a:r>
            <a:r>
              <a:rPr lang="es-MX" dirty="0" smtClean="0">
                <a:solidFill>
                  <a:srgbClr val="66FFFF"/>
                </a:solidFill>
                <a:latin typeface="Arial Black" panose="020B0A04020102020204" pitchFamily="34" charset="0"/>
              </a:rPr>
              <a:t> </a:t>
            </a:r>
          </a:p>
          <a:p>
            <a:pPr algn="ctr"/>
            <a:r>
              <a:rPr lang="es-MX" dirty="0" smtClean="0">
                <a:solidFill>
                  <a:srgbClr val="66FFFF"/>
                </a:solidFill>
                <a:latin typeface="Arial Black" panose="020B0A04020102020204" pitchFamily="34" charset="0"/>
              </a:rPr>
              <a:t>ENTREGA-RECEPCIÓN.</a:t>
            </a:r>
            <a:endParaRPr lang="es-MX" dirty="0">
              <a:solidFill>
                <a:srgbClr val="66FFFF"/>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Tree>
    <p:extLst>
      <p:ext uri="{BB962C8B-B14F-4D97-AF65-F5344CB8AC3E}">
        <p14:creationId xmlns:p14="http://schemas.microsoft.com/office/powerpoint/2010/main" val="3278046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693244" y="248952"/>
            <a:ext cx="5262966" cy="1245583"/>
          </a:xfrm>
        </p:spPr>
        <p:txBody>
          <a:bodyPr>
            <a:normAutofit/>
          </a:bodyPr>
          <a:lstStyle/>
          <a:p>
            <a:r>
              <a:rPr lang="es-MX" sz="3600" dirty="0" smtClean="0">
                <a:solidFill>
                  <a:schemeClr val="accent6">
                    <a:lumMod val="50000"/>
                  </a:schemeClr>
                </a:solidFill>
                <a:latin typeface="Arial Black" panose="020B0A04020102020204" pitchFamily="34" charset="0"/>
              </a:rPr>
              <a:t>¿Qué Información se debe entregar?</a:t>
            </a:r>
            <a:endParaRPr lang="es-MX" sz="3600" dirty="0">
              <a:solidFill>
                <a:schemeClr val="accent6">
                  <a:lumMod val="50000"/>
                </a:schemeClr>
              </a:solidFill>
              <a:latin typeface="Arial Black" panose="020B0A04020102020204" pitchFamily="34" charset="0"/>
            </a:endParaRPr>
          </a:p>
        </p:txBody>
      </p:sp>
      <p:sp>
        <p:nvSpPr>
          <p:cNvPr id="3" name="Marcador de contenido 2"/>
          <p:cNvSpPr>
            <a:spLocks noGrp="1"/>
          </p:cNvSpPr>
          <p:nvPr>
            <p:ph idx="1"/>
          </p:nvPr>
        </p:nvSpPr>
        <p:spPr>
          <a:xfrm>
            <a:off x="208472" y="1494535"/>
            <a:ext cx="11359552" cy="5170397"/>
          </a:xfrm>
        </p:spPr>
        <p:txBody>
          <a:bodyPr>
            <a:normAutofit fontScale="92500" lnSpcReduction="20000"/>
          </a:bodyPr>
          <a:lstStyle/>
          <a:p>
            <a:pPr algn="just">
              <a:lnSpc>
                <a:spcPct val="150000"/>
              </a:lnSpc>
            </a:pPr>
            <a:r>
              <a:rPr lang="es-ES" sz="2000" dirty="0" smtClean="0">
                <a:latin typeface="Arial" panose="020B0604020202020204" pitchFamily="34" charset="0"/>
                <a:cs typeface="Arial" panose="020B0604020202020204" pitchFamily="34" charset="0"/>
              </a:rPr>
              <a:t>Los </a:t>
            </a:r>
            <a:r>
              <a:rPr lang="es-ES" sz="2000" dirty="0">
                <a:latin typeface="Arial" panose="020B0604020202020204" pitchFamily="34" charset="0"/>
                <a:cs typeface="Arial" panose="020B0604020202020204" pitchFamily="34" charset="0"/>
              </a:rPr>
              <a:t>recursos humanos deberán contener siempre: </a:t>
            </a:r>
            <a:endParaRPr lang="es-MX" sz="2000" dirty="0">
              <a:latin typeface="Arial" panose="020B0604020202020204" pitchFamily="34" charset="0"/>
              <a:cs typeface="Arial" panose="020B0604020202020204" pitchFamily="34" charset="0"/>
            </a:endParaRPr>
          </a:p>
          <a:p>
            <a:pPr marL="0" indent="0" algn="just">
              <a:lnSpc>
                <a:spcPct val="150000"/>
              </a:lnSpc>
              <a:buNone/>
            </a:pPr>
            <a:r>
              <a:rPr lang="es-ES" sz="2000" dirty="0">
                <a:latin typeface="Arial" panose="020B0604020202020204" pitchFamily="34" charset="0"/>
                <a:cs typeface="Arial" panose="020B0604020202020204" pitchFamily="34" charset="0"/>
              </a:rPr>
              <a:t>a) La plantilla y expedientes de personal, tipo de nombramiento y adscripción; y </a:t>
            </a:r>
            <a:endParaRPr lang="es-MX" sz="2000" dirty="0">
              <a:latin typeface="Arial" panose="020B0604020202020204" pitchFamily="34" charset="0"/>
              <a:cs typeface="Arial" panose="020B0604020202020204" pitchFamily="34" charset="0"/>
            </a:endParaRPr>
          </a:p>
          <a:p>
            <a:pPr marL="0" indent="0" algn="just">
              <a:lnSpc>
                <a:spcPct val="150000"/>
              </a:lnSpc>
              <a:buNone/>
            </a:pPr>
            <a:r>
              <a:rPr lang="es-ES" sz="2000" dirty="0">
                <a:latin typeface="Arial" panose="020B0604020202020204" pitchFamily="34" charset="0"/>
                <a:cs typeface="Arial" panose="020B0604020202020204" pitchFamily="34" charset="0"/>
              </a:rPr>
              <a:t>b) La Relación de personal con licencia, permiso o comisión, área a la que está comisionado y el periodo de ausencia.</a:t>
            </a:r>
            <a:endParaRPr lang="es-MX" sz="2000" dirty="0">
              <a:latin typeface="Arial" panose="020B0604020202020204" pitchFamily="34" charset="0"/>
              <a:cs typeface="Arial" panose="020B0604020202020204" pitchFamily="34" charset="0"/>
            </a:endParaRPr>
          </a:p>
          <a:p>
            <a:pPr algn="just">
              <a:lnSpc>
                <a:spcPct val="150000"/>
              </a:lnSpc>
            </a:pPr>
            <a:r>
              <a:rPr lang="es-ES" sz="2000" dirty="0" smtClean="0">
                <a:latin typeface="Arial" panose="020B0604020202020204" pitchFamily="34" charset="0"/>
                <a:cs typeface="Arial" panose="020B0604020202020204" pitchFamily="34" charset="0"/>
              </a:rPr>
              <a:t>Los </a:t>
            </a:r>
            <a:r>
              <a:rPr lang="es-ES" sz="2000" dirty="0">
                <a:latin typeface="Arial" panose="020B0604020202020204" pitchFamily="34" charset="0"/>
                <a:cs typeface="Arial" panose="020B0604020202020204" pitchFamily="34" charset="0"/>
              </a:rPr>
              <a:t>bienes, derechos, recursos y obligaciones a su resguardo;</a:t>
            </a:r>
            <a:endParaRPr lang="es-MX" sz="2000" dirty="0">
              <a:latin typeface="Arial" panose="020B0604020202020204" pitchFamily="34" charset="0"/>
              <a:cs typeface="Arial" panose="020B0604020202020204" pitchFamily="34" charset="0"/>
            </a:endParaRPr>
          </a:p>
          <a:p>
            <a:pPr algn="just">
              <a:lnSpc>
                <a:spcPct val="150000"/>
              </a:lnSpc>
            </a:pPr>
            <a:r>
              <a:rPr lang="es-ES" sz="2000" dirty="0" smtClean="0">
                <a:latin typeface="Arial" panose="020B0604020202020204" pitchFamily="34" charset="0"/>
                <a:cs typeface="Arial" panose="020B0604020202020204" pitchFamily="34" charset="0"/>
              </a:rPr>
              <a:t>La </a:t>
            </a:r>
            <a:r>
              <a:rPr lang="es-ES" sz="2000" dirty="0">
                <a:latin typeface="Arial" panose="020B0604020202020204" pitchFamily="34" charset="0"/>
                <a:cs typeface="Arial" panose="020B0604020202020204" pitchFamily="34" charset="0"/>
              </a:rPr>
              <a:t>información contable, presupuestaria, programática y financiera en los términos que señalan los artículos 47 y 48 de la Ley General de Contabilidad Gubernamental; </a:t>
            </a:r>
            <a:endParaRPr lang="es-MX" sz="2000" dirty="0">
              <a:latin typeface="Arial" panose="020B0604020202020204" pitchFamily="34" charset="0"/>
              <a:cs typeface="Arial" panose="020B0604020202020204" pitchFamily="34" charset="0"/>
            </a:endParaRPr>
          </a:p>
          <a:p>
            <a:pPr algn="just">
              <a:lnSpc>
                <a:spcPct val="150000"/>
              </a:lnSpc>
            </a:pPr>
            <a:r>
              <a:rPr lang="es-ES" sz="2000" dirty="0" smtClean="0">
                <a:latin typeface="Arial" panose="020B0604020202020204" pitchFamily="34" charset="0"/>
                <a:cs typeface="Arial" panose="020B0604020202020204" pitchFamily="34" charset="0"/>
              </a:rPr>
              <a:t>El </a:t>
            </a:r>
            <a:r>
              <a:rPr lang="es-ES" sz="2000" dirty="0">
                <a:latin typeface="Arial" panose="020B0604020202020204" pitchFamily="34" charset="0"/>
                <a:cs typeface="Arial" panose="020B0604020202020204" pitchFamily="34" charset="0"/>
              </a:rPr>
              <a:t>total de asuntos pendientes; </a:t>
            </a:r>
            <a:endParaRPr lang="es-MX" sz="2000" dirty="0">
              <a:latin typeface="Arial" panose="020B0604020202020204" pitchFamily="34" charset="0"/>
              <a:cs typeface="Arial" panose="020B0604020202020204" pitchFamily="34" charset="0"/>
            </a:endParaRPr>
          </a:p>
          <a:p>
            <a:pPr algn="just">
              <a:lnSpc>
                <a:spcPct val="150000"/>
              </a:lnSpc>
            </a:pPr>
            <a:r>
              <a:rPr lang="es-ES" sz="2000" dirty="0" smtClean="0">
                <a:latin typeface="Arial" panose="020B0604020202020204" pitchFamily="34" charset="0"/>
                <a:cs typeface="Arial" panose="020B0604020202020204" pitchFamily="34" charset="0"/>
              </a:rPr>
              <a:t>El </a:t>
            </a:r>
            <a:r>
              <a:rPr lang="es-ES" sz="2000" dirty="0">
                <a:latin typeface="Arial" panose="020B0604020202020204" pitchFamily="34" charset="0"/>
                <a:cs typeface="Arial" panose="020B0604020202020204" pitchFamily="34" charset="0"/>
              </a:rPr>
              <a:t>Libro Blanco, cuando exista;</a:t>
            </a:r>
            <a:r>
              <a:rPr lang="es-ES" sz="2000" b="1"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y</a:t>
            </a:r>
            <a:endParaRPr lang="es-MX" sz="2000" dirty="0">
              <a:latin typeface="Arial" panose="020B0604020202020204" pitchFamily="34" charset="0"/>
              <a:cs typeface="Arial" panose="020B0604020202020204" pitchFamily="34" charset="0"/>
            </a:endParaRPr>
          </a:p>
          <a:p>
            <a:pPr algn="just">
              <a:lnSpc>
                <a:spcPct val="150000"/>
              </a:lnSpc>
            </a:pPr>
            <a:r>
              <a:rPr lang="es-ES" sz="2000" dirty="0" smtClean="0">
                <a:latin typeface="Arial" panose="020B0604020202020204" pitchFamily="34" charset="0"/>
                <a:cs typeface="Arial" panose="020B0604020202020204" pitchFamily="34" charset="0"/>
              </a:rPr>
              <a:t>La </a:t>
            </a:r>
            <a:r>
              <a:rPr lang="es-ES" sz="2000" dirty="0">
                <a:latin typeface="Arial" panose="020B0604020202020204" pitchFamily="34" charset="0"/>
                <a:cs typeface="Arial" panose="020B0604020202020204" pitchFamily="34" charset="0"/>
              </a:rPr>
              <a:t>demás documentación e información señaladas, en los reglamentos de las entidades respectivas y la que a juicio del servidor público saliente deba ser incluida</a:t>
            </a:r>
            <a:r>
              <a:rPr lang="es-ES" sz="2000" b="1" dirty="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Tree>
    <p:extLst>
      <p:ext uri="{BB962C8B-B14F-4D97-AF65-F5344CB8AC3E}">
        <p14:creationId xmlns:p14="http://schemas.microsoft.com/office/powerpoint/2010/main" val="2735054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693244" y="248952"/>
            <a:ext cx="5262966" cy="1245583"/>
          </a:xfrm>
        </p:spPr>
        <p:txBody>
          <a:bodyPr>
            <a:normAutofit/>
          </a:bodyPr>
          <a:lstStyle/>
          <a:p>
            <a:r>
              <a:rPr lang="es-MX" sz="3600" dirty="0" smtClean="0">
                <a:solidFill>
                  <a:schemeClr val="accent6">
                    <a:lumMod val="50000"/>
                  </a:schemeClr>
                </a:solidFill>
                <a:latin typeface="Arial Black" panose="020B0A04020102020204" pitchFamily="34" charset="0"/>
              </a:rPr>
              <a:t>Requisitos Mínimos del Acta de E-R. </a:t>
            </a:r>
            <a:endParaRPr lang="es-MX" sz="3600" dirty="0">
              <a:solidFill>
                <a:schemeClr val="accent6">
                  <a:lumMod val="50000"/>
                </a:schemeClr>
              </a:solidFill>
              <a:latin typeface="Arial Black" panose="020B0A04020102020204" pitchFamily="34" charset="0"/>
            </a:endParaRPr>
          </a:p>
        </p:txBody>
      </p:sp>
      <p:sp>
        <p:nvSpPr>
          <p:cNvPr id="3" name="Marcador de contenido 2"/>
          <p:cNvSpPr>
            <a:spLocks noGrp="1"/>
          </p:cNvSpPr>
          <p:nvPr>
            <p:ph idx="1"/>
          </p:nvPr>
        </p:nvSpPr>
        <p:spPr>
          <a:xfrm>
            <a:off x="381001" y="1420184"/>
            <a:ext cx="9228826" cy="5204903"/>
          </a:xfrm>
        </p:spPr>
        <p:txBody>
          <a:bodyPr>
            <a:normAutofit/>
          </a:bodyPr>
          <a:lstStyle/>
          <a:p>
            <a:pPr algn="just">
              <a:lnSpc>
                <a:spcPct val="150000"/>
              </a:lnSpc>
            </a:pPr>
            <a:r>
              <a:rPr lang="es-ES" sz="2000" dirty="0">
                <a:latin typeface="Arial" panose="020B0604020202020204" pitchFamily="34" charset="0"/>
                <a:cs typeface="Arial" panose="020B0604020202020204" pitchFamily="34" charset="0"/>
              </a:rPr>
              <a:t>I. Lugar y fecha del acto de entrega-recepción;</a:t>
            </a:r>
            <a:endParaRPr lang="es-MX" sz="2000" dirty="0">
              <a:latin typeface="Arial" panose="020B0604020202020204" pitchFamily="34" charset="0"/>
              <a:cs typeface="Arial" panose="020B0604020202020204" pitchFamily="34" charset="0"/>
            </a:endParaRPr>
          </a:p>
          <a:p>
            <a:pPr marL="0" indent="0" algn="just">
              <a:lnSpc>
                <a:spcPct val="150000"/>
              </a:lnSpc>
              <a:buNone/>
            </a:pPr>
            <a:endParaRPr lang="es-MX" sz="2000" dirty="0">
              <a:latin typeface="Arial" panose="020B0604020202020204" pitchFamily="34" charset="0"/>
              <a:cs typeface="Arial" panose="020B0604020202020204" pitchFamily="34" charset="0"/>
            </a:endParaRPr>
          </a:p>
          <a:p>
            <a:pPr algn="just">
              <a:lnSpc>
                <a:spcPct val="150000"/>
              </a:lnSpc>
            </a:pPr>
            <a:r>
              <a:rPr lang="es-ES" sz="2000" dirty="0">
                <a:latin typeface="Arial" panose="020B0604020202020204" pitchFamily="34" charset="0"/>
                <a:cs typeface="Arial" panose="020B0604020202020204" pitchFamily="34" charset="0"/>
              </a:rPr>
              <a:t>II. Hora en la que se inicia el acto de entrega-recepción;</a:t>
            </a:r>
            <a:endParaRPr lang="es-MX" sz="2000" dirty="0">
              <a:latin typeface="Arial" panose="020B0604020202020204" pitchFamily="34" charset="0"/>
              <a:cs typeface="Arial" panose="020B0604020202020204" pitchFamily="34" charset="0"/>
            </a:endParaRPr>
          </a:p>
          <a:p>
            <a:pPr marL="0" indent="0" algn="just">
              <a:lnSpc>
                <a:spcPct val="150000"/>
              </a:lnSpc>
              <a:buNone/>
            </a:pPr>
            <a:endParaRPr lang="es-MX" sz="2000" dirty="0">
              <a:latin typeface="Arial" panose="020B0604020202020204" pitchFamily="34" charset="0"/>
              <a:cs typeface="Arial" panose="020B0604020202020204" pitchFamily="34" charset="0"/>
            </a:endParaRPr>
          </a:p>
          <a:p>
            <a:pPr algn="just">
              <a:lnSpc>
                <a:spcPct val="150000"/>
              </a:lnSpc>
            </a:pPr>
            <a:r>
              <a:rPr lang="es-ES" sz="2000" dirty="0">
                <a:latin typeface="Arial" panose="020B0604020202020204" pitchFamily="34" charset="0"/>
                <a:cs typeface="Arial" panose="020B0604020202020204" pitchFamily="34" charset="0"/>
              </a:rPr>
              <a:t>III. Entidad o dependencia que se </a:t>
            </a:r>
            <a:r>
              <a:rPr lang="es-ES" sz="2000" dirty="0" smtClean="0">
                <a:latin typeface="Arial" panose="020B0604020202020204" pitchFamily="34" charset="0"/>
                <a:cs typeface="Arial" panose="020B0604020202020204" pitchFamily="34" charset="0"/>
              </a:rPr>
              <a:t>entrega;</a:t>
            </a:r>
          </a:p>
          <a:p>
            <a:pPr marL="0" indent="0" algn="just">
              <a:lnSpc>
                <a:spcPct val="150000"/>
              </a:lnSpc>
              <a:buNone/>
            </a:pPr>
            <a:endParaRPr lang="es-MX" sz="2000" dirty="0">
              <a:latin typeface="Arial" panose="020B0604020202020204" pitchFamily="34" charset="0"/>
              <a:cs typeface="Arial" panose="020B0604020202020204" pitchFamily="34" charset="0"/>
            </a:endParaRPr>
          </a:p>
          <a:p>
            <a:pPr algn="just">
              <a:lnSpc>
                <a:spcPct val="150000"/>
              </a:lnSpc>
            </a:pPr>
            <a:r>
              <a:rPr lang="es-MX" sz="2000" dirty="0" smtClean="0">
                <a:latin typeface="Arial" panose="020B0604020202020204" pitchFamily="34" charset="0"/>
                <a:cs typeface="Arial" panose="020B0604020202020204" pitchFamily="34" charset="0"/>
              </a:rPr>
              <a:t>IV. </a:t>
            </a:r>
            <a:r>
              <a:rPr lang="es-ES" sz="2000" dirty="0" smtClean="0">
                <a:latin typeface="Arial" panose="020B0604020202020204" pitchFamily="34" charset="0"/>
                <a:cs typeface="Arial" panose="020B0604020202020204" pitchFamily="34" charset="0"/>
              </a:rPr>
              <a:t>Nombre </a:t>
            </a:r>
            <a:r>
              <a:rPr lang="es-ES" sz="2000" dirty="0">
                <a:latin typeface="Arial" panose="020B0604020202020204" pitchFamily="34" charset="0"/>
                <a:cs typeface="Arial" panose="020B0604020202020204" pitchFamily="34" charset="0"/>
              </a:rPr>
              <a:t>y carácter de los servidores públicos entrante y saliente que comparecen al acto o, en su caso, las personas que para el efecto se designen, así como el documento con el que se identifican para el efecto;</a:t>
            </a:r>
            <a:endParaRPr lang="es-MX" sz="2000" dirty="0">
              <a:latin typeface="Arial" panose="020B0604020202020204" pitchFamily="34" charset="0"/>
              <a:cs typeface="Arial" panose="020B0604020202020204" pitchFamily="34" charset="0"/>
            </a:endParaRPr>
          </a:p>
          <a:p>
            <a:pPr marL="0" indent="0" algn="just">
              <a:buNone/>
            </a:pPr>
            <a:endParaRPr lang="es-MX"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pic>
        <p:nvPicPr>
          <p:cNvPr id="1026" name="Picture 2" descr="Imágenes de Acta - Descarga gratuita en Freep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9766" y="1613251"/>
            <a:ext cx="3397087" cy="34935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293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693244" y="248952"/>
            <a:ext cx="5262966" cy="1245583"/>
          </a:xfrm>
        </p:spPr>
        <p:txBody>
          <a:bodyPr>
            <a:normAutofit/>
          </a:bodyPr>
          <a:lstStyle/>
          <a:p>
            <a:r>
              <a:rPr lang="es-MX" sz="3600" dirty="0" smtClean="0">
                <a:solidFill>
                  <a:schemeClr val="accent6">
                    <a:lumMod val="50000"/>
                  </a:schemeClr>
                </a:solidFill>
                <a:latin typeface="Arial Black" panose="020B0A04020102020204" pitchFamily="34" charset="0"/>
              </a:rPr>
              <a:t>Requisitos Mínimos del Acta de E-R. </a:t>
            </a:r>
            <a:endParaRPr lang="es-MX" sz="3600" dirty="0">
              <a:solidFill>
                <a:schemeClr val="accent6">
                  <a:lumMod val="50000"/>
                </a:schemeClr>
              </a:solidFill>
              <a:latin typeface="Arial Black" panose="020B0A04020102020204" pitchFamily="34" charset="0"/>
            </a:endParaRPr>
          </a:p>
        </p:txBody>
      </p:sp>
      <p:sp>
        <p:nvSpPr>
          <p:cNvPr id="3" name="Marcador de contenido 2"/>
          <p:cNvSpPr>
            <a:spLocks noGrp="1"/>
          </p:cNvSpPr>
          <p:nvPr>
            <p:ph idx="1"/>
          </p:nvPr>
        </p:nvSpPr>
        <p:spPr>
          <a:xfrm>
            <a:off x="381000" y="1420184"/>
            <a:ext cx="10194985" cy="5204903"/>
          </a:xfrm>
        </p:spPr>
        <p:txBody>
          <a:bodyPr>
            <a:normAutofit lnSpcReduction="10000"/>
          </a:bodyPr>
          <a:lstStyle/>
          <a:p>
            <a:pPr algn="just">
              <a:lnSpc>
                <a:spcPct val="150000"/>
              </a:lnSpc>
            </a:pPr>
            <a:r>
              <a:rPr lang="es-ES" sz="2000" dirty="0">
                <a:latin typeface="Arial" panose="020B0604020202020204" pitchFamily="34" charset="0"/>
                <a:cs typeface="Arial" panose="020B0604020202020204" pitchFamily="34" charset="0"/>
              </a:rPr>
              <a:t>V. Nombre del representante del órgano interno de control</a:t>
            </a:r>
            <a:r>
              <a:rPr lang="es-ES" sz="2000" dirty="0" smtClean="0">
                <a:latin typeface="Arial" panose="020B0604020202020204" pitchFamily="34" charset="0"/>
                <a:cs typeface="Arial" panose="020B0604020202020204" pitchFamily="34" charset="0"/>
              </a:rPr>
              <a:t>;</a:t>
            </a:r>
          </a:p>
          <a:p>
            <a:pPr marL="0" indent="0" algn="just">
              <a:lnSpc>
                <a:spcPct val="150000"/>
              </a:lnSpc>
              <a:buNone/>
            </a:pPr>
            <a:endParaRPr lang="es-MX" sz="2000" dirty="0">
              <a:latin typeface="Arial" panose="020B0604020202020204" pitchFamily="34" charset="0"/>
              <a:cs typeface="Arial" panose="020B0604020202020204" pitchFamily="34" charset="0"/>
            </a:endParaRPr>
          </a:p>
          <a:p>
            <a:pPr algn="just">
              <a:lnSpc>
                <a:spcPct val="150000"/>
              </a:lnSpc>
            </a:pPr>
            <a:r>
              <a:rPr lang="es-ES" sz="2000" dirty="0">
                <a:latin typeface="Arial" panose="020B0604020202020204" pitchFamily="34" charset="0"/>
                <a:cs typeface="Arial" panose="020B0604020202020204" pitchFamily="34" charset="0"/>
              </a:rPr>
              <a:t>VI. Descripción detallada de los bienes, recursos y documentos que se entregan y, en su caso, la referencia clara de anexos si los </a:t>
            </a:r>
            <a:r>
              <a:rPr lang="es-ES" sz="2000" dirty="0" smtClean="0">
                <a:latin typeface="Arial" panose="020B0604020202020204" pitchFamily="34" charset="0"/>
                <a:cs typeface="Arial" panose="020B0604020202020204" pitchFamily="34" charset="0"/>
              </a:rPr>
              <a:t>contiene;</a:t>
            </a:r>
          </a:p>
          <a:p>
            <a:pPr marL="0" indent="0" algn="just">
              <a:lnSpc>
                <a:spcPct val="150000"/>
              </a:lnSpc>
              <a:buNone/>
            </a:pPr>
            <a:endParaRPr lang="es-MX" sz="2000" dirty="0">
              <a:latin typeface="Arial" panose="020B0604020202020204" pitchFamily="34" charset="0"/>
              <a:cs typeface="Arial" panose="020B0604020202020204" pitchFamily="34" charset="0"/>
            </a:endParaRPr>
          </a:p>
          <a:p>
            <a:pPr algn="just">
              <a:lnSpc>
                <a:spcPct val="150000"/>
              </a:lnSpc>
            </a:pPr>
            <a:r>
              <a:rPr lang="es-ES" sz="2000" dirty="0">
                <a:latin typeface="Arial" panose="020B0604020202020204" pitchFamily="34" charset="0"/>
                <a:cs typeface="Arial" panose="020B0604020202020204" pitchFamily="34" charset="0"/>
              </a:rPr>
              <a:t>VII. Descripción del proceso de verificación y, en su caso, las manifestaciones que en dicho proceso realicen los servidores públicos que comparecen</a:t>
            </a:r>
            <a:r>
              <a:rPr lang="es-ES" sz="2000" dirty="0" smtClean="0">
                <a:latin typeface="Arial" panose="020B0604020202020204" pitchFamily="34" charset="0"/>
                <a:cs typeface="Arial" panose="020B0604020202020204" pitchFamily="34" charset="0"/>
              </a:rPr>
              <a:t>;</a:t>
            </a:r>
          </a:p>
          <a:p>
            <a:pPr marL="0" indent="0" algn="just">
              <a:lnSpc>
                <a:spcPct val="150000"/>
              </a:lnSpc>
              <a:buNone/>
            </a:pPr>
            <a:endParaRPr lang="es-MX" sz="2000" dirty="0">
              <a:latin typeface="Arial" panose="020B0604020202020204" pitchFamily="34" charset="0"/>
              <a:cs typeface="Arial" panose="020B0604020202020204" pitchFamily="34" charset="0"/>
            </a:endParaRPr>
          </a:p>
          <a:p>
            <a:pPr algn="just">
              <a:lnSpc>
                <a:spcPct val="150000"/>
              </a:lnSpc>
            </a:pPr>
            <a:r>
              <a:rPr lang="es-ES" sz="2000" dirty="0">
                <a:latin typeface="Arial" panose="020B0604020202020204" pitchFamily="34" charset="0"/>
                <a:cs typeface="Arial" panose="020B0604020202020204" pitchFamily="34" charset="0"/>
              </a:rPr>
              <a:t>VIII. Declaratoria de la recepción en resguardo de los recursos, bienes y documentos al servidor público entrante o la persona que se designe para el efecto; </a:t>
            </a:r>
            <a:endParaRPr lang="es-MX" sz="2000" dirty="0">
              <a:latin typeface="Arial" panose="020B0604020202020204" pitchFamily="34" charset="0"/>
              <a:cs typeface="Arial" panose="020B0604020202020204" pitchFamily="34" charset="0"/>
            </a:endParaRPr>
          </a:p>
          <a:p>
            <a:pPr marL="0" indent="0" algn="just">
              <a:buNone/>
            </a:pPr>
            <a:endParaRPr lang="es-MX"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Tree>
    <p:extLst>
      <p:ext uri="{BB962C8B-B14F-4D97-AF65-F5344CB8AC3E}">
        <p14:creationId xmlns:p14="http://schemas.microsoft.com/office/powerpoint/2010/main" val="855328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693244" y="248952"/>
            <a:ext cx="5262966" cy="1245583"/>
          </a:xfrm>
        </p:spPr>
        <p:txBody>
          <a:bodyPr>
            <a:normAutofit/>
          </a:bodyPr>
          <a:lstStyle/>
          <a:p>
            <a:r>
              <a:rPr lang="es-MX" sz="3600" dirty="0" smtClean="0">
                <a:solidFill>
                  <a:schemeClr val="accent6">
                    <a:lumMod val="50000"/>
                  </a:schemeClr>
                </a:solidFill>
                <a:latin typeface="Arial Black" panose="020B0A04020102020204" pitchFamily="34" charset="0"/>
              </a:rPr>
              <a:t>Requisitos Mínimos del Acta de E-R. </a:t>
            </a:r>
            <a:endParaRPr lang="es-MX" sz="3600" dirty="0">
              <a:solidFill>
                <a:schemeClr val="accent6">
                  <a:lumMod val="50000"/>
                </a:schemeClr>
              </a:solidFill>
              <a:latin typeface="Arial Black" panose="020B0A04020102020204" pitchFamily="34" charset="0"/>
            </a:endParaRPr>
          </a:p>
        </p:txBody>
      </p:sp>
      <p:sp>
        <p:nvSpPr>
          <p:cNvPr id="3" name="Marcador de contenido 2"/>
          <p:cNvSpPr>
            <a:spLocks noGrp="1"/>
          </p:cNvSpPr>
          <p:nvPr>
            <p:ph idx="1"/>
          </p:nvPr>
        </p:nvSpPr>
        <p:spPr>
          <a:xfrm>
            <a:off x="381000" y="1420184"/>
            <a:ext cx="10505536" cy="5204903"/>
          </a:xfrm>
        </p:spPr>
        <p:txBody>
          <a:bodyPr>
            <a:normAutofit/>
          </a:bodyPr>
          <a:lstStyle/>
          <a:p>
            <a:pPr algn="just">
              <a:lnSpc>
                <a:spcPct val="150000"/>
              </a:lnSpc>
            </a:pPr>
            <a:r>
              <a:rPr lang="es-ES" sz="2000" dirty="0">
                <a:latin typeface="Arial" panose="020B0604020202020204" pitchFamily="34" charset="0"/>
                <a:cs typeface="Arial" panose="020B0604020202020204" pitchFamily="34" charset="0"/>
              </a:rPr>
              <a:t>IX. Hora del cierre del acto de entrega-recepción;</a:t>
            </a:r>
            <a:endParaRPr lang="es-MX" sz="2000" dirty="0">
              <a:latin typeface="Arial" panose="020B0604020202020204" pitchFamily="34" charset="0"/>
              <a:cs typeface="Arial" panose="020B0604020202020204" pitchFamily="34" charset="0"/>
            </a:endParaRPr>
          </a:p>
          <a:p>
            <a:pPr marL="0" indent="0" algn="just">
              <a:lnSpc>
                <a:spcPct val="150000"/>
              </a:lnSpc>
              <a:buNone/>
            </a:pPr>
            <a:endParaRPr lang="es-MX" sz="2000" dirty="0">
              <a:latin typeface="Arial" panose="020B0604020202020204" pitchFamily="34" charset="0"/>
              <a:cs typeface="Arial" panose="020B0604020202020204" pitchFamily="34" charset="0"/>
            </a:endParaRPr>
          </a:p>
          <a:p>
            <a:pPr algn="just">
              <a:lnSpc>
                <a:spcPct val="150000"/>
              </a:lnSpc>
            </a:pPr>
            <a:r>
              <a:rPr lang="es-ES" sz="2000" dirty="0">
                <a:latin typeface="Arial" panose="020B0604020202020204" pitchFamily="34" charset="0"/>
                <a:cs typeface="Arial" panose="020B0604020202020204" pitchFamily="34" charset="0"/>
              </a:rPr>
              <a:t>X. Nombre de los testigos; y</a:t>
            </a:r>
            <a:endParaRPr lang="es-MX" sz="2000" dirty="0">
              <a:latin typeface="Arial" panose="020B0604020202020204" pitchFamily="34" charset="0"/>
              <a:cs typeface="Arial" panose="020B0604020202020204" pitchFamily="34" charset="0"/>
            </a:endParaRPr>
          </a:p>
          <a:p>
            <a:pPr marL="0" indent="0" algn="just">
              <a:lnSpc>
                <a:spcPct val="150000"/>
              </a:lnSpc>
              <a:buNone/>
            </a:pPr>
            <a:endParaRPr lang="es-MX" sz="2000" dirty="0">
              <a:latin typeface="Arial" panose="020B0604020202020204" pitchFamily="34" charset="0"/>
              <a:cs typeface="Arial" panose="020B0604020202020204" pitchFamily="34" charset="0"/>
            </a:endParaRPr>
          </a:p>
          <a:p>
            <a:pPr algn="just">
              <a:lnSpc>
                <a:spcPct val="150000"/>
              </a:lnSpc>
            </a:pPr>
            <a:r>
              <a:rPr lang="es-ES" sz="2000" dirty="0">
                <a:latin typeface="Arial" panose="020B0604020202020204" pitchFamily="34" charset="0"/>
                <a:cs typeface="Arial" panose="020B0604020202020204" pitchFamily="34" charset="0"/>
              </a:rPr>
              <a:t>XI. Firma al calce y en cada hoja de los que intervinieron.</a:t>
            </a:r>
            <a:endParaRPr lang="es-MX" sz="2000" dirty="0">
              <a:latin typeface="Arial" panose="020B0604020202020204" pitchFamily="34" charset="0"/>
              <a:cs typeface="Arial" panose="020B0604020202020204" pitchFamily="34" charset="0"/>
            </a:endParaRPr>
          </a:p>
          <a:p>
            <a:pPr marL="0" indent="0" algn="just">
              <a:lnSpc>
                <a:spcPct val="150000"/>
              </a:lnSpc>
              <a:buNone/>
            </a:pPr>
            <a:endParaRPr lang="es-MX" sz="2000" dirty="0">
              <a:latin typeface="Arial" panose="020B0604020202020204" pitchFamily="34" charset="0"/>
              <a:cs typeface="Arial" panose="020B0604020202020204" pitchFamily="34" charset="0"/>
            </a:endParaRPr>
          </a:p>
          <a:p>
            <a:pPr algn="just">
              <a:lnSpc>
                <a:spcPct val="150000"/>
              </a:lnSpc>
            </a:pPr>
            <a:r>
              <a:rPr lang="es-ES" sz="2000" dirty="0">
                <a:latin typeface="Arial" panose="020B0604020202020204" pitchFamily="34" charset="0"/>
                <a:cs typeface="Arial" panose="020B0604020202020204" pitchFamily="34" charset="0"/>
              </a:rPr>
              <a:t>La información a que se refiere el presente artículo, una vez que se encuentre verificada y validada, será considerada información pública de conformidad con las disposiciones en materia de transparencia e información pública.  </a:t>
            </a:r>
            <a:endParaRPr lang="es-MX" sz="2000" dirty="0">
              <a:latin typeface="Arial" panose="020B0604020202020204" pitchFamily="34" charset="0"/>
              <a:cs typeface="Arial" panose="020B0604020202020204" pitchFamily="34" charset="0"/>
            </a:endParaRPr>
          </a:p>
          <a:p>
            <a:pPr marL="0" indent="0" algn="just">
              <a:buNone/>
            </a:pPr>
            <a:endParaRPr lang="es-MX"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Tree>
    <p:extLst>
      <p:ext uri="{BB962C8B-B14F-4D97-AF65-F5344CB8AC3E}">
        <p14:creationId xmlns:p14="http://schemas.microsoft.com/office/powerpoint/2010/main" val="1112726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ángulo redondeado 3"/>
          <p:cNvSpPr/>
          <p:nvPr/>
        </p:nvSpPr>
        <p:spPr>
          <a:xfrm>
            <a:off x="6064596" y="307685"/>
            <a:ext cx="5818910" cy="1043709"/>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Black" panose="020B0A04020102020204" pitchFamily="34" charset="0"/>
              </a:rPr>
              <a:t>PARTICIPANTES EN EL PROCESO</a:t>
            </a:r>
            <a:r>
              <a:rPr lang="es-MX" dirty="0" smtClean="0">
                <a:solidFill>
                  <a:srgbClr val="66FFFF"/>
                </a:solidFill>
                <a:latin typeface="Arial Black" panose="020B0A04020102020204" pitchFamily="34" charset="0"/>
              </a:rPr>
              <a:t> DE </a:t>
            </a:r>
          </a:p>
          <a:p>
            <a:pPr algn="ctr"/>
            <a:r>
              <a:rPr lang="es-MX" dirty="0" smtClean="0">
                <a:solidFill>
                  <a:srgbClr val="66FFFF"/>
                </a:solidFill>
                <a:latin typeface="Arial Black" panose="020B0A04020102020204" pitchFamily="34" charset="0"/>
              </a:rPr>
              <a:t>ENTREGA-RECEPCIÓN.</a:t>
            </a:r>
            <a:endParaRPr lang="es-MX" dirty="0">
              <a:solidFill>
                <a:srgbClr val="66FFFF"/>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1873" y="1751162"/>
            <a:ext cx="9211954" cy="4427112"/>
          </a:xfrm>
          <a:prstGeom prst="rect">
            <a:avLst/>
          </a:prstGeom>
          <a:noFill/>
          <a:ln>
            <a:noFill/>
          </a:ln>
        </p:spPr>
      </p:pic>
    </p:spTree>
    <p:extLst>
      <p:ext uri="{BB962C8B-B14F-4D97-AF65-F5344CB8AC3E}">
        <p14:creationId xmlns:p14="http://schemas.microsoft.com/office/powerpoint/2010/main" val="2606614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ángulo redondeado 3"/>
          <p:cNvSpPr/>
          <p:nvPr/>
        </p:nvSpPr>
        <p:spPr>
          <a:xfrm>
            <a:off x="5531667" y="470780"/>
            <a:ext cx="5829322" cy="1013988"/>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latin typeface="Arial Black" panose="020B0A04020102020204" pitchFamily="34" charset="0"/>
              </a:rPr>
              <a:t>ATIBUCIONES DEL ÓRGANO INTERNO DE CONTROL EN </a:t>
            </a:r>
            <a:r>
              <a:rPr lang="es-MX" dirty="0" smtClean="0">
                <a:solidFill>
                  <a:srgbClr val="66FFFF"/>
                </a:solidFill>
                <a:latin typeface="Arial Black" panose="020B0A04020102020204" pitchFamily="34" charset="0"/>
              </a:rPr>
              <a:t>EL PROCEDIMIENTO DE E-R.</a:t>
            </a:r>
            <a:endParaRPr lang="es-MX" dirty="0">
              <a:solidFill>
                <a:srgbClr val="66FFFF"/>
              </a:solidFill>
              <a:latin typeface="Arial Black" panose="020B0A04020102020204" pitchFamily="34" charset="0"/>
            </a:endParaRPr>
          </a:p>
        </p:txBody>
      </p:sp>
      <p:sp>
        <p:nvSpPr>
          <p:cNvPr id="5" name="Recortar rectángulo de esquina sencilla 4"/>
          <p:cNvSpPr/>
          <p:nvPr/>
        </p:nvSpPr>
        <p:spPr>
          <a:xfrm flipH="1">
            <a:off x="293295" y="1941754"/>
            <a:ext cx="7116794" cy="4450419"/>
          </a:xfrm>
          <a:prstGeom prst="snip1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b="1" dirty="0" smtClean="0">
                <a:solidFill>
                  <a:schemeClr val="bg1">
                    <a:lumMod val="95000"/>
                  </a:schemeClr>
                </a:solidFill>
                <a:latin typeface="Arial" panose="020B0604020202020204" pitchFamily="34" charset="0"/>
                <a:cs typeface="Arial" panose="020B0604020202020204" pitchFamily="34" charset="0"/>
              </a:rPr>
              <a:t>1. </a:t>
            </a:r>
            <a:r>
              <a:rPr lang="es-MX" b="1" dirty="0">
                <a:latin typeface="Arial" panose="020B0604020202020204" pitchFamily="34" charset="0"/>
                <a:cs typeface="Arial" panose="020B0604020202020204" pitchFamily="34" charset="0"/>
              </a:rPr>
              <a:t>Expedir manuales, formatos de actas y demás formatos necesarios</a:t>
            </a:r>
            <a:endParaRPr lang="es-ES" b="1" dirty="0">
              <a:latin typeface="Arial" panose="020B0604020202020204" pitchFamily="34" charset="0"/>
              <a:cs typeface="Arial" panose="020B0604020202020204" pitchFamily="34" charset="0"/>
            </a:endParaRPr>
          </a:p>
          <a:p>
            <a:pPr algn="just"/>
            <a:endParaRPr lang="es-MX" b="1" dirty="0">
              <a:solidFill>
                <a:schemeClr val="bg1">
                  <a:lumMod val="95000"/>
                </a:schemeClr>
              </a:solidFill>
              <a:latin typeface="Arial" panose="020B0604020202020204" pitchFamily="34" charset="0"/>
              <a:cs typeface="Arial" panose="020B0604020202020204" pitchFamily="34" charset="0"/>
            </a:endParaRPr>
          </a:p>
          <a:p>
            <a:pPr lvl="0" algn="just"/>
            <a:r>
              <a:rPr lang="es-MX" b="1" dirty="0" smtClean="0">
                <a:solidFill>
                  <a:schemeClr val="bg1">
                    <a:lumMod val="95000"/>
                  </a:schemeClr>
                </a:solidFill>
                <a:latin typeface="Arial" panose="020B0604020202020204" pitchFamily="34" charset="0"/>
                <a:cs typeface="Arial" panose="020B0604020202020204" pitchFamily="34" charset="0"/>
              </a:rPr>
              <a:t>2. </a:t>
            </a:r>
            <a:r>
              <a:rPr lang="es-MX" b="1" dirty="0">
                <a:latin typeface="Arial" panose="020B0604020202020204" pitchFamily="34" charset="0"/>
                <a:cs typeface="Arial" panose="020B0604020202020204" pitchFamily="34" charset="0"/>
              </a:rPr>
              <a:t>Auxiliar a los servidores públicos en el procedimiento de entrega-recepción</a:t>
            </a:r>
            <a:endParaRPr lang="es-ES" b="1" dirty="0">
              <a:latin typeface="Arial" panose="020B0604020202020204" pitchFamily="34" charset="0"/>
              <a:cs typeface="Arial" panose="020B0604020202020204" pitchFamily="34" charset="0"/>
            </a:endParaRPr>
          </a:p>
          <a:p>
            <a:pPr algn="just"/>
            <a:endParaRPr lang="es-MX" b="1" dirty="0">
              <a:solidFill>
                <a:schemeClr val="bg1">
                  <a:lumMod val="95000"/>
                </a:schemeClr>
              </a:solidFill>
              <a:latin typeface="Arial" panose="020B0604020202020204" pitchFamily="34" charset="0"/>
              <a:cs typeface="Arial" panose="020B0604020202020204" pitchFamily="34" charset="0"/>
            </a:endParaRPr>
          </a:p>
          <a:p>
            <a:pPr lvl="0" algn="just"/>
            <a:r>
              <a:rPr lang="es-MX" b="1" dirty="0" smtClean="0">
                <a:solidFill>
                  <a:schemeClr val="bg1">
                    <a:lumMod val="95000"/>
                  </a:schemeClr>
                </a:solidFill>
                <a:latin typeface="Arial" panose="020B0604020202020204" pitchFamily="34" charset="0"/>
                <a:cs typeface="Arial" panose="020B0604020202020204" pitchFamily="34" charset="0"/>
              </a:rPr>
              <a:t>3. </a:t>
            </a:r>
            <a:r>
              <a:rPr lang="es-MX" b="1" dirty="0">
                <a:latin typeface="Arial" panose="020B0604020202020204" pitchFamily="34" charset="0"/>
                <a:cs typeface="Arial" panose="020B0604020202020204" pitchFamily="34" charset="0"/>
              </a:rPr>
              <a:t>Coordinar la instrumentación de la entrega-recepción</a:t>
            </a:r>
            <a:endParaRPr lang="es-ES" b="1" dirty="0">
              <a:latin typeface="Arial" panose="020B0604020202020204" pitchFamily="34" charset="0"/>
              <a:cs typeface="Arial" panose="020B0604020202020204" pitchFamily="34" charset="0"/>
            </a:endParaRPr>
          </a:p>
          <a:p>
            <a:pPr algn="just"/>
            <a:endParaRPr lang="es-MX" b="1" dirty="0">
              <a:solidFill>
                <a:schemeClr val="bg1">
                  <a:lumMod val="95000"/>
                </a:schemeClr>
              </a:solidFill>
              <a:latin typeface="Arial" panose="020B0604020202020204" pitchFamily="34" charset="0"/>
              <a:cs typeface="Arial" panose="020B0604020202020204" pitchFamily="34" charset="0"/>
            </a:endParaRPr>
          </a:p>
          <a:p>
            <a:pPr lvl="0" algn="just"/>
            <a:r>
              <a:rPr lang="es-MX" b="1" dirty="0" smtClean="0">
                <a:solidFill>
                  <a:schemeClr val="bg1">
                    <a:lumMod val="95000"/>
                  </a:schemeClr>
                </a:solidFill>
                <a:latin typeface="Arial" panose="020B0604020202020204" pitchFamily="34" charset="0"/>
                <a:cs typeface="Arial" panose="020B0604020202020204" pitchFamily="34" charset="0"/>
              </a:rPr>
              <a:t>4. </a:t>
            </a:r>
            <a:r>
              <a:rPr lang="es-MX" b="1" dirty="0">
                <a:latin typeface="Arial" panose="020B0604020202020204" pitchFamily="34" charset="0"/>
                <a:cs typeface="Arial" panose="020B0604020202020204" pitchFamily="34" charset="0"/>
              </a:rPr>
              <a:t>Revisar y supervisar el cumplimiento de la </a:t>
            </a:r>
            <a:r>
              <a:rPr lang="es-MX" b="1" dirty="0" smtClean="0">
                <a:latin typeface="Arial" panose="020B0604020202020204" pitchFamily="34" charset="0"/>
                <a:cs typeface="Arial" panose="020B0604020202020204" pitchFamily="34" charset="0"/>
              </a:rPr>
              <a:t>entrega-recepción.</a:t>
            </a:r>
          </a:p>
          <a:p>
            <a:pPr lvl="0" algn="just"/>
            <a:endParaRPr lang="es-MX" b="1" dirty="0" smtClean="0">
              <a:latin typeface="Arial" panose="020B0604020202020204" pitchFamily="34" charset="0"/>
              <a:cs typeface="Arial" panose="020B0604020202020204" pitchFamily="34" charset="0"/>
            </a:endParaRPr>
          </a:p>
          <a:p>
            <a:pPr lvl="0" algn="just"/>
            <a:r>
              <a:rPr lang="es-MX" b="1" dirty="0" smtClean="0">
                <a:latin typeface="Arial" panose="020B0604020202020204" pitchFamily="34" charset="0"/>
                <a:cs typeface="Arial" panose="020B0604020202020204" pitchFamily="34" charset="0"/>
              </a:rPr>
              <a:t>5. </a:t>
            </a:r>
            <a:r>
              <a:rPr lang="es-ES" b="1" dirty="0">
                <a:latin typeface="Arial" panose="020B0604020202020204" pitchFamily="34" charset="0"/>
                <a:cs typeface="Arial" panose="020B0604020202020204" pitchFamily="34" charset="0"/>
              </a:rPr>
              <a:t>Fincar, en su caso, las responsabilidades que correspondan</a:t>
            </a:r>
            <a:r>
              <a:rPr lang="es-ES" dirty="0"/>
              <a:t>.</a:t>
            </a:r>
            <a:endParaRPr lang="es-ES" sz="2000" dirty="0"/>
          </a:p>
        </p:txBody>
      </p:sp>
      <p:pic>
        <p:nvPicPr>
          <p:cNvPr id="7170" name="Picture 2" descr="Comites de Administración | Agacech - Asociación Gremial de Administradores  de Condominios y Edificios de Ch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869" y="2502343"/>
            <a:ext cx="4534120" cy="345808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01" y="357612"/>
            <a:ext cx="2379388" cy="803923"/>
          </a:xfrm>
          <a:prstGeom prst="rect">
            <a:avLst/>
          </a:prstGeom>
        </p:spPr>
      </p:pic>
    </p:spTree>
    <p:extLst>
      <p:ext uri="{BB962C8B-B14F-4D97-AF65-F5344CB8AC3E}">
        <p14:creationId xmlns:p14="http://schemas.microsoft.com/office/powerpoint/2010/main" val="1397663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ángulo redondeado 3"/>
          <p:cNvSpPr/>
          <p:nvPr/>
        </p:nvSpPr>
        <p:spPr>
          <a:xfrm>
            <a:off x="4442692" y="286328"/>
            <a:ext cx="7379854" cy="119149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latin typeface="Arial Black" panose="020B0A04020102020204" pitchFamily="34" charset="0"/>
              </a:rPr>
              <a:t>DATOS RELEVANES DEL</a:t>
            </a:r>
            <a:r>
              <a:rPr lang="es-MX" dirty="0" smtClean="0">
                <a:solidFill>
                  <a:srgbClr val="66FFFF"/>
                </a:solidFill>
                <a:latin typeface="Arial Black" panose="020B0A04020102020204" pitchFamily="34" charset="0"/>
              </a:rPr>
              <a:t> PROCEDIMIENTO DE E-R:</a:t>
            </a:r>
            <a:endParaRPr lang="es-MX" dirty="0">
              <a:solidFill>
                <a:srgbClr val="66FFFF"/>
              </a:solidFill>
              <a:latin typeface="Arial Black" panose="020B0A04020102020204" pitchFamily="34" charset="0"/>
            </a:endParaRPr>
          </a:p>
        </p:txBody>
      </p:sp>
      <p:sp>
        <p:nvSpPr>
          <p:cNvPr id="11" name="CuadroTexto 10"/>
          <p:cNvSpPr txBox="1"/>
          <p:nvPr/>
        </p:nvSpPr>
        <p:spPr>
          <a:xfrm>
            <a:off x="483079" y="1865954"/>
            <a:ext cx="10860657" cy="6093976"/>
          </a:xfrm>
          <a:prstGeom prst="rect">
            <a:avLst/>
          </a:prstGeom>
          <a:noFill/>
        </p:spPr>
        <p:txBody>
          <a:bodyPr wrap="square" rtlCol="0">
            <a:spAutoFit/>
          </a:bodyPr>
          <a:lstStyle/>
          <a:p>
            <a:pPr algn="just">
              <a:lnSpc>
                <a:spcPct val="150000"/>
              </a:lnSpc>
            </a:pPr>
            <a:r>
              <a:rPr lang="es-ES" sz="2000" dirty="0" smtClean="0">
                <a:latin typeface="Arial" panose="020B0604020202020204" pitchFamily="34" charset="0"/>
                <a:cs typeface="Arial" panose="020B0604020202020204" pitchFamily="34" charset="0"/>
              </a:rPr>
              <a:t>Los </a:t>
            </a:r>
            <a:r>
              <a:rPr lang="es-ES" sz="2000" dirty="0">
                <a:latin typeface="Arial" panose="020B0604020202020204" pitchFamily="34" charset="0"/>
                <a:cs typeface="Arial" panose="020B0604020202020204" pitchFamily="34" charset="0"/>
              </a:rPr>
              <a:t>servidores públicos tienen la obligación de llevar a cabo el procedimiento de entrega-recepción en </a:t>
            </a:r>
            <a:r>
              <a:rPr lang="es-ES" sz="2000" b="1" dirty="0">
                <a:latin typeface="Arial" panose="020B0604020202020204" pitchFamily="34" charset="0"/>
                <a:cs typeface="Arial" panose="020B0604020202020204" pitchFamily="34" charset="0"/>
              </a:rPr>
              <a:t>un plazo </a:t>
            </a:r>
            <a:r>
              <a:rPr lang="es-ES" sz="2000" b="1" dirty="0">
                <a:solidFill>
                  <a:srgbClr val="FF0000"/>
                </a:solidFill>
                <a:latin typeface="Arial" panose="020B0604020202020204" pitchFamily="34" charset="0"/>
                <a:cs typeface="Arial" panose="020B0604020202020204" pitchFamily="34" charset="0"/>
              </a:rPr>
              <a:t>no mayor </a:t>
            </a:r>
            <a:r>
              <a:rPr lang="es-ES" sz="2000" b="1" dirty="0">
                <a:latin typeface="Arial" panose="020B0604020202020204" pitchFamily="34" charset="0"/>
                <a:cs typeface="Arial" panose="020B0604020202020204" pitchFamily="34" charset="0"/>
              </a:rPr>
              <a:t>a cinco días hábiles</a:t>
            </a:r>
            <a:r>
              <a:rPr lang="es-ES" sz="2000" dirty="0">
                <a:latin typeface="Arial" panose="020B0604020202020204" pitchFamily="34" charset="0"/>
                <a:cs typeface="Arial" panose="020B0604020202020204" pitchFamily="34" charset="0"/>
              </a:rPr>
              <a:t> contados a partir del inicio formal de la función. </a:t>
            </a:r>
          </a:p>
          <a:p>
            <a:pPr algn="just">
              <a:lnSpc>
                <a:spcPct val="150000"/>
              </a:lnSpc>
            </a:pPr>
            <a:endParaRPr lang="es-MX" sz="2000" dirty="0">
              <a:latin typeface="Arial" panose="020B0604020202020204" pitchFamily="34" charset="0"/>
              <a:cs typeface="Arial" panose="020B0604020202020204" pitchFamily="34" charset="0"/>
            </a:endParaRPr>
          </a:p>
          <a:p>
            <a:pPr algn="just">
              <a:lnSpc>
                <a:spcPct val="150000"/>
              </a:lnSpc>
            </a:pPr>
            <a:r>
              <a:rPr lang="es-ES" sz="2000" dirty="0">
                <a:latin typeface="Arial" panose="020B0604020202020204" pitchFamily="34" charset="0"/>
                <a:cs typeface="Arial" panose="020B0604020202020204" pitchFamily="34" charset="0"/>
              </a:rPr>
              <a:t>El acto de entrega-recepción de las entidades y sus dependencias que tengan a su cargo </a:t>
            </a:r>
            <a:r>
              <a:rPr lang="es-ES" sz="2000" b="1" dirty="0">
                <a:latin typeface="Arial" panose="020B0604020202020204" pitchFamily="34" charset="0"/>
                <a:cs typeface="Arial" panose="020B0604020202020204" pitchFamily="34" charset="0"/>
              </a:rPr>
              <a:t>tareas de </a:t>
            </a:r>
            <a:r>
              <a:rPr lang="es-ES" sz="2000" b="1" dirty="0">
                <a:solidFill>
                  <a:srgbClr val="FF0000"/>
                </a:solidFill>
                <a:latin typeface="Arial" panose="020B0604020202020204" pitchFamily="34" charset="0"/>
                <a:cs typeface="Arial" panose="020B0604020202020204" pitchFamily="34" charset="0"/>
              </a:rPr>
              <a:t>seguridad, servicios médicos y de emergencia</a:t>
            </a:r>
            <a:r>
              <a:rPr lang="es-ES" sz="2000" dirty="0">
                <a:latin typeface="Arial" panose="020B0604020202020204" pitchFamily="34" charset="0"/>
                <a:cs typeface="Arial" panose="020B0604020202020204" pitchFamily="34" charset="0"/>
              </a:rPr>
              <a:t>, así como las que por su naturaleza funcionen las </a:t>
            </a:r>
            <a:r>
              <a:rPr lang="es-ES" sz="2000" u="sng" dirty="0">
                <a:latin typeface="Arial" panose="020B0604020202020204" pitchFamily="34" charset="0"/>
                <a:cs typeface="Arial" panose="020B0604020202020204" pitchFamily="34" charset="0"/>
              </a:rPr>
              <a:t>veinticuatro horas del día</a:t>
            </a:r>
            <a:r>
              <a:rPr lang="es-ES" sz="2000" dirty="0">
                <a:latin typeface="Arial" panose="020B0604020202020204" pitchFamily="34" charset="0"/>
                <a:cs typeface="Arial" panose="020B0604020202020204" pitchFamily="34" charset="0"/>
              </a:rPr>
              <a:t>, tendrá que realizarse desde el </a:t>
            </a:r>
            <a:r>
              <a:rPr lang="es-ES" sz="2000" b="1" dirty="0">
                <a:solidFill>
                  <a:srgbClr val="FF0000"/>
                </a:solidFill>
                <a:latin typeface="Arial" panose="020B0604020202020204" pitchFamily="34" charset="0"/>
                <a:cs typeface="Arial" panose="020B0604020202020204" pitchFamily="34" charset="0"/>
              </a:rPr>
              <a:t>primer minuto </a:t>
            </a:r>
            <a:r>
              <a:rPr lang="es-ES" sz="2000" dirty="0">
                <a:latin typeface="Arial" panose="020B0604020202020204" pitchFamily="34" charset="0"/>
                <a:cs typeface="Arial" panose="020B0604020202020204" pitchFamily="34" charset="0"/>
              </a:rPr>
              <a:t>en el que tenga efectos el cambio de administración, sin que en el desarrollo de dicho acto se interrumpan las tareas a las que se refiere el presente artículo.</a:t>
            </a:r>
            <a:endParaRPr lang="es-MX" sz="2000" dirty="0" smtClean="0">
              <a:latin typeface="Arial" panose="020B0604020202020204" pitchFamily="34" charset="0"/>
              <a:cs typeface="Arial" panose="020B0604020202020204" pitchFamily="34" charset="0"/>
            </a:endParaRPr>
          </a:p>
          <a:p>
            <a:endParaRPr lang="es-MX" sz="2000" dirty="0">
              <a:latin typeface="Arial Black" panose="020B0A04020102020204" pitchFamily="34" charset="0"/>
            </a:endParaRPr>
          </a:p>
          <a:p>
            <a:endParaRPr lang="es-MX" sz="2000" dirty="0" smtClean="0">
              <a:latin typeface="Arial Black" panose="020B0A04020102020204" pitchFamily="34" charset="0"/>
            </a:endParaRPr>
          </a:p>
          <a:p>
            <a:endParaRPr lang="es-MX" sz="2000" dirty="0">
              <a:latin typeface="Arial Black" panose="020B0A04020102020204" pitchFamily="34" charset="0"/>
            </a:endParaRPr>
          </a:p>
          <a:p>
            <a:endParaRPr lang="es-MX" sz="2000" dirty="0" smtClean="0">
              <a:latin typeface="Arial Black" panose="020B0A04020102020204" pitchFamily="34" charset="0"/>
            </a:endParaRPr>
          </a:p>
          <a:p>
            <a:endParaRPr lang="es-MX" sz="2000" dirty="0">
              <a:latin typeface="Arial Black" panose="020B0A04020102020204" pitchFamily="34" charset="0"/>
            </a:endParaRPr>
          </a:p>
          <a:p>
            <a:endParaRPr lang="es-MX" sz="2000" dirty="0">
              <a:latin typeface="Arial Black" panose="020B0A04020102020204" pitchFamily="34" charset="0"/>
            </a:endParaRPr>
          </a:p>
        </p:txBody>
      </p:sp>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Tree>
    <p:extLst>
      <p:ext uri="{BB962C8B-B14F-4D97-AF65-F5344CB8AC3E}">
        <p14:creationId xmlns:p14="http://schemas.microsoft.com/office/powerpoint/2010/main" val="2033675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ángulo redondeado 3"/>
          <p:cNvSpPr/>
          <p:nvPr/>
        </p:nvSpPr>
        <p:spPr>
          <a:xfrm>
            <a:off x="6633712" y="286328"/>
            <a:ext cx="5188833" cy="119149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latin typeface="Arial Black" panose="020B0A04020102020204" pitchFamily="34" charset="0"/>
              </a:rPr>
              <a:t>VERIFICACIÓN Y VALIDACIÓN DE INFORMACIÓN DEL</a:t>
            </a:r>
            <a:r>
              <a:rPr lang="es-MX" dirty="0" smtClean="0">
                <a:solidFill>
                  <a:srgbClr val="66FFFF"/>
                </a:solidFill>
                <a:latin typeface="Arial Black" panose="020B0A04020102020204" pitchFamily="34" charset="0"/>
              </a:rPr>
              <a:t> </a:t>
            </a:r>
          </a:p>
          <a:p>
            <a:pPr algn="ctr"/>
            <a:r>
              <a:rPr lang="es-MX" dirty="0" smtClean="0">
                <a:solidFill>
                  <a:srgbClr val="66FFFF"/>
                </a:solidFill>
                <a:latin typeface="Arial Black" panose="020B0A04020102020204" pitchFamily="34" charset="0"/>
              </a:rPr>
              <a:t>PROCEDIMIENTO DE E-R:</a:t>
            </a:r>
            <a:endParaRPr lang="es-MX" dirty="0">
              <a:solidFill>
                <a:srgbClr val="66FFFF"/>
              </a:solidFill>
              <a:latin typeface="Arial Black" panose="020B0A04020102020204" pitchFamily="34" charset="0"/>
            </a:endParaRPr>
          </a:p>
        </p:txBody>
      </p:sp>
      <p:sp>
        <p:nvSpPr>
          <p:cNvPr id="11" name="CuadroTexto 10"/>
          <p:cNvSpPr txBox="1"/>
          <p:nvPr/>
        </p:nvSpPr>
        <p:spPr>
          <a:xfrm>
            <a:off x="207034" y="1641667"/>
            <a:ext cx="11266098" cy="6001643"/>
          </a:xfrm>
          <a:prstGeom prst="rect">
            <a:avLst/>
          </a:prstGeom>
          <a:noFill/>
        </p:spPr>
        <p:txBody>
          <a:bodyPr wrap="square" rtlCol="0">
            <a:spAutoFit/>
          </a:bodyPr>
          <a:lstStyle/>
          <a:p>
            <a:pPr algn="just">
              <a:lnSpc>
                <a:spcPct val="150000"/>
              </a:lnSpc>
            </a:pPr>
            <a:r>
              <a:rPr lang="es-ES" sz="2400" dirty="0">
                <a:latin typeface="Arial" panose="020B0604020202020204" pitchFamily="34" charset="0"/>
                <a:cs typeface="Arial" panose="020B0604020202020204" pitchFamily="34" charset="0"/>
              </a:rPr>
              <a:t>Deberán llevarse a cabo por el servidor público entrante en un término </a:t>
            </a:r>
            <a:r>
              <a:rPr lang="es-ES" sz="2400" b="1" dirty="0">
                <a:latin typeface="Arial" panose="020B0604020202020204" pitchFamily="34" charset="0"/>
                <a:cs typeface="Arial" panose="020B0604020202020204" pitchFamily="34" charset="0"/>
              </a:rPr>
              <a:t>no mayor a treinta días hábiles </a:t>
            </a:r>
            <a:r>
              <a:rPr lang="es-ES" sz="2400" dirty="0">
                <a:latin typeface="Arial" panose="020B0604020202020204" pitchFamily="34" charset="0"/>
                <a:cs typeface="Arial" panose="020B0604020202020204" pitchFamily="34" charset="0"/>
              </a:rPr>
              <a:t>contados a partir del acto de entrega. </a:t>
            </a:r>
            <a:endParaRPr lang="es-MX" sz="2400" dirty="0" smtClean="0">
              <a:latin typeface="Arial" panose="020B0604020202020204" pitchFamily="34" charset="0"/>
              <a:cs typeface="Arial" panose="020B0604020202020204" pitchFamily="34" charset="0"/>
            </a:endParaRPr>
          </a:p>
          <a:p>
            <a:pPr algn="just">
              <a:lnSpc>
                <a:spcPct val="150000"/>
              </a:lnSpc>
            </a:pPr>
            <a:endParaRPr lang="es-MX" sz="2400" dirty="0">
              <a:latin typeface="Arial" panose="020B0604020202020204" pitchFamily="34" charset="0"/>
              <a:cs typeface="Arial" panose="020B0604020202020204" pitchFamily="34" charset="0"/>
            </a:endParaRPr>
          </a:p>
          <a:p>
            <a:pPr algn="just">
              <a:lnSpc>
                <a:spcPct val="150000"/>
              </a:lnSpc>
            </a:pPr>
            <a:r>
              <a:rPr lang="es-ES" sz="2400" dirty="0">
                <a:latin typeface="Arial" panose="020B0604020202020204" pitchFamily="34" charset="0"/>
                <a:cs typeface="Arial" panose="020B0604020202020204" pitchFamily="34" charset="0"/>
              </a:rPr>
              <a:t>En caso de que durante la validación y verificación el servidor público entrante se percate de irregularidades en los documentos y recursos recibidos, dentro de un término </a:t>
            </a:r>
            <a:r>
              <a:rPr lang="es-ES" sz="2400" b="1" dirty="0">
                <a:latin typeface="Arial" panose="020B0604020202020204" pitchFamily="34" charset="0"/>
                <a:cs typeface="Arial" panose="020B0604020202020204" pitchFamily="34" charset="0"/>
              </a:rPr>
              <a:t>no mayor de tres días hábiles posteriores</a:t>
            </a:r>
            <a:r>
              <a:rPr lang="es-ES" sz="2400" dirty="0">
                <a:latin typeface="Arial" panose="020B0604020202020204" pitchFamily="34" charset="0"/>
                <a:cs typeface="Arial" panose="020B0604020202020204" pitchFamily="34" charset="0"/>
              </a:rPr>
              <a:t> al cumplimiento del plazo establecido anteriormente, deberá hacerlas del conocimiento del órgano de control interno correspondiente, a fin de que sea </a:t>
            </a:r>
            <a:r>
              <a:rPr lang="es-ES" sz="2400" u="sng" dirty="0">
                <a:latin typeface="Arial" panose="020B0604020202020204" pitchFamily="34" charset="0"/>
                <a:cs typeface="Arial" panose="020B0604020202020204" pitchFamily="34" charset="0"/>
              </a:rPr>
              <a:t>requerido el servidor público saliente y proceda a su aclaración</a:t>
            </a:r>
            <a:r>
              <a:rPr lang="es-ES" sz="2400" dirty="0">
                <a:latin typeface="Arial" panose="020B0604020202020204" pitchFamily="34" charset="0"/>
                <a:cs typeface="Arial" panose="020B0604020202020204" pitchFamily="34" charset="0"/>
              </a:rPr>
              <a:t>.</a:t>
            </a:r>
          </a:p>
          <a:p>
            <a:endParaRPr lang="es-MX" sz="2000" dirty="0" smtClean="0">
              <a:latin typeface="Arial Black" panose="020B0A04020102020204" pitchFamily="34" charset="0"/>
            </a:endParaRPr>
          </a:p>
          <a:p>
            <a:endParaRPr lang="es-MX" sz="2000" dirty="0">
              <a:latin typeface="Arial Black" panose="020B0A04020102020204" pitchFamily="34" charset="0"/>
            </a:endParaRPr>
          </a:p>
          <a:p>
            <a:endParaRPr lang="es-MX" sz="2000" dirty="0">
              <a:latin typeface="Arial Black" panose="020B0A04020102020204" pitchFamily="34" charset="0"/>
            </a:endParaRPr>
          </a:p>
        </p:txBody>
      </p:sp>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Tree>
    <p:extLst>
      <p:ext uri="{BB962C8B-B14F-4D97-AF65-F5344CB8AC3E}">
        <p14:creationId xmlns:p14="http://schemas.microsoft.com/office/powerpoint/2010/main" val="1173935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Redondear rectángulo de esquina sencilla 3"/>
          <p:cNvSpPr/>
          <p:nvPr/>
        </p:nvSpPr>
        <p:spPr>
          <a:xfrm flipH="1">
            <a:off x="1523999" y="1441512"/>
            <a:ext cx="9829800" cy="4599710"/>
          </a:xfrm>
          <a:prstGeom prst="round1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4913068" y="2669258"/>
            <a:ext cx="5240222" cy="1569660"/>
          </a:xfrm>
          <a:prstGeom prst="rect">
            <a:avLst/>
          </a:prstGeom>
          <a:noFill/>
        </p:spPr>
        <p:txBody>
          <a:bodyPr wrap="square" rtlCol="0">
            <a:spAutoFit/>
          </a:bodyPr>
          <a:lstStyle/>
          <a:p>
            <a:r>
              <a:rPr lang="es-MX" sz="4000" dirty="0" smtClean="0">
                <a:solidFill>
                  <a:srgbClr val="66FFFF"/>
                </a:solidFill>
                <a:latin typeface="Arial Black" panose="020B0A04020102020204" pitchFamily="34" charset="0"/>
              </a:rPr>
              <a:t>RESUMEN</a:t>
            </a:r>
            <a:r>
              <a:rPr lang="es-MX" sz="4000" dirty="0" smtClean="0">
                <a:solidFill>
                  <a:schemeClr val="bg1"/>
                </a:solidFill>
                <a:latin typeface="Arial Black" panose="020B0A04020102020204" pitchFamily="34" charset="0"/>
              </a:rPr>
              <a:t> DE LOS PASOS A SEGUIR</a:t>
            </a:r>
          </a:p>
          <a:p>
            <a:endParaRPr lang="es-MX" sz="1600" dirty="0">
              <a:solidFill>
                <a:schemeClr val="bg1"/>
              </a:solidFill>
              <a:latin typeface="Arial Black" panose="020B0A04020102020204" pitchFamily="34" charset="0"/>
            </a:endParaRPr>
          </a:p>
        </p:txBody>
      </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5" y="368219"/>
            <a:ext cx="2636285" cy="583459"/>
          </a:xfrm>
          <a:prstGeom prst="rect">
            <a:avLst/>
          </a:prstGeom>
        </p:spPr>
      </p:pic>
      <p:pic>
        <p:nvPicPr>
          <p:cNvPr id="2054" name="Picture 6" descr="5 Etapas De Um Projeto - O Que é, Definição E Conce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99" y="2207625"/>
            <a:ext cx="3154560" cy="2670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52928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4108" y="1557771"/>
            <a:ext cx="8407967" cy="4651836"/>
          </a:xfrm>
        </p:spPr>
        <p:txBody>
          <a:bodyPr>
            <a:normAutofit fontScale="85000" lnSpcReduction="10000"/>
          </a:bodyPr>
          <a:lstStyle/>
          <a:p>
            <a:pPr algn="just">
              <a:lnSpc>
                <a:spcPct val="170000"/>
              </a:lnSpc>
              <a:buFontTx/>
              <a:buChar char="-"/>
            </a:pPr>
            <a:r>
              <a:rPr lang="es-MX" sz="2400" dirty="0" smtClean="0">
                <a:latin typeface="Arial" panose="020B0604020202020204" pitchFamily="34" charset="0"/>
                <a:cs typeface="Arial" panose="020B0604020202020204" pitchFamily="34" charset="0"/>
              </a:rPr>
              <a:t>Ley de Entrega Recepción para el Estado de Jalisco y sus Municipios. </a:t>
            </a:r>
          </a:p>
          <a:p>
            <a:pPr algn="just">
              <a:lnSpc>
                <a:spcPct val="170000"/>
              </a:lnSpc>
              <a:buFontTx/>
              <a:buChar char="-"/>
            </a:pPr>
            <a:r>
              <a:rPr lang="es-MX" sz="2400" dirty="0" smtClean="0">
                <a:latin typeface="Arial" panose="020B0604020202020204" pitchFamily="34" charset="0"/>
                <a:cs typeface="Arial" panose="020B0604020202020204" pitchFamily="34" charset="0"/>
              </a:rPr>
              <a:t>Ley de Responsabilidades Políticas y Administrativas del Estado de Jalisco. </a:t>
            </a:r>
          </a:p>
          <a:p>
            <a:pPr algn="just">
              <a:lnSpc>
                <a:spcPct val="170000"/>
              </a:lnSpc>
              <a:buFontTx/>
              <a:buChar char="-"/>
            </a:pPr>
            <a:r>
              <a:rPr lang="es-MX" sz="2400" dirty="0" smtClean="0">
                <a:latin typeface="Arial" panose="020B0604020202020204" pitchFamily="34" charset="0"/>
                <a:cs typeface="Arial" panose="020B0604020202020204" pitchFamily="34" charset="0"/>
              </a:rPr>
              <a:t>Ley del Gobierno y la Administración Pública Municipal. </a:t>
            </a:r>
          </a:p>
          <a:p>
            <a:pPr algn="just">
              <a:lnSpc>
                <a:spcPct val="170000"/>
              </a:lnSpc>
              <a:buFontTx/>
              <a:buChar char="-"/>
            </a:pPr>
            <a:r>
              <a:rPr lang="es-MX" sz="2400" dirty="0" smtClean="0">
                <a:latin typeface="Arial" panose="020B0604020202020204" pitchFamily="34" charset="0"/>
                <a:cs typeface="Arial" panose="020B0604020202020204" pitchFamily="34" charset="0"/>
              </a:rPr>
              <a:t>Reglamento de Entrega-Recepción para el Gobierno Municipal de El Salto, Jalisco. </a:t>
            </a:r>
            <a:endParaRPr lang="es-MX" sz="2400" dirty="0">
              <a:latin typeface="Arial" panose="020B0604020202020204" pitchFamily="34" charset="0"/>
              <a:cs typeface="Arial" panose="020B0604020202020204" pitchFamily="34" charset="0"/>
            </a:endParaRPr>
          </a:p>
          <a:p>
            <a:pPr algn="just">
              <a:lnSpc>
                <a:spcPct val="170000"/>
              </a:lnSpc>
              <a:buFontTx/>
              <a:buChar char="-"/>
            </a:pPr>
            <a:r>
              <a:rPr lang="es-MX" sz="2400" dirty="0" smtClean="0">
                <a:latin typeface="Arial" panose="020B0604020202020204" pitchFamily="34" charset="0"/>
                <a:cs typeface="Arial" panose="020B0604020202020204" pitchFamily="34" charset="0"/>
              </a:rPr>
              <a:t>Manual de Operación del Procedimiento de Entrega-Recepción para el Gobierno Municipal de El Salto, Jalisco. </a:t>
            </a:r>
            <a:endParaRPr lang="es-MX" sz="2400" dirty="0">
              <a:latin typeface="Arial" panose="020B0604020202020204" pitchFamily="34" charset="0"/>
              <a:cs typeface="Arial" panose="020B0604020202020204" pitchFamily="34" charset="0"/>
            </a:endParaRPr>
          </a:p>
        </p:txBody>
      </p:sp>
      <p:sp>
        <p:nvSpPr>
          <p:cNvPr id="4" name="Rectángulo redondeado 3"/>
          <p:cNvSpPr/>
          <p:nvPr/>
        </p:nvSpPr>
        <p:spPr>
          <a:xfrm>
            <a:off x="5848927" y="384752"/>
            <a:ext cx="5560291" cy="101917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66FFFF"/>
                </a:solidFill>
                <a:latin typeface="Arial Black" panose="020B0A04020102020204" pitchFamily="34" charset="0"/>
              </a:rPr>
              <a:t>NORMATIVIDAD </a:t>
            </a:r>
            <a:r>
              <a:rPr lang="es-MX" dirty="0" smtClean="0">
                <a:solidFill>
                  <a:schemeClr val="bg1"/>
                </a:solidFill>
                <a:latin typeface="Arial Black" panose="020B0A04020102020204" pitchFamily="34" charset="0"/>
              </a:rPr>
              <a:t>APLICABLE</a:t>
            </a:r>
            <a:endParaRPr lang="es-MX" dirty="0">
              <a:solidFill>
                <a:schemeClr val="bg1"/>
              </a:solidFill>
              <a:latin typeface="Arial Black" panose="020B0A04020102020204" pitchFamily="34"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795685"/>
          </a:xfrm>
          <a:prstGeom prst="rect">
            <a:avLst/>
          </a:prstGeom>
        </p:spPr>
      </p:pic>
      <p:pic>
        <p:nvPicPr>
          <p:cNvPr id="1026" name="Picture 2" descr="Jus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2153" y="2311881"/>
            <a:ext cx="2468880" cy="24688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661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ángulo redondeado 3"/>
          <p:cNvSpPr/>
          <p:nvPr/>
        </p:nvSpPr>
        <p:spPr>
          <a:xfrm>
            <a:off x="7944927" y="191598"/>
            <a:ext cx="3668875" cy="766967"/>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latin typeface="Arial Black" panose="020B0A04020102020204" pitchFamily="34" charset="0"/>
              </a:rPr>
              <a:t>RESUMEN DE LA PREPARACIÓN DE LA E-R</a:t>
            </a:r>
            <a:endParaRPr lang="es-MX" dirty="0">
              <a:solidFill>
                <a:schemeClr val="bg1"/>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16870"/>
            <a:ext cx="2379388" cy="943856"/>
          </a:xfrm>
          <a:prstGeom prst="rect">
            <a:avLst/>
          </a:prstGeom>
        </p:spPr>
      </p:pic>
      <p:sp>
        <p:nvSpPr>
          <p:cNvPr id="7" name="60 Rectángulo"/>
          <p:cNvSpPr>
            <a:spLocks noGrp="1"/>
          </p:cNvSpPr>
          <p:nvPr>
            <p:ph idx="1"/>
          </p:nvPr>
        </p:nvSpPr>
        <p:spPr>
          <a:xfrm>
            <a:off x="173966" y="1414732"/>
            <a:ext cx="2431211" cy="1452410"/>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lIns="53340" tIns="53340" rIns="53340" bIns="53340" spcCol="1270" anchor="ctr">
            <a:normAutofit/>
          </a:bodyPr>
          <a:lstStyle/>
          <a:p>
            <a:pPr marL="0" indent="0" algn="ctr" defTabSz="622300">
              <a:lnSpc>
                <a:spcPct val="90000"/>
              </a:lnSpc>
              <a:spcAft>
                <a:spcPct val="35000"/>
              </a:spcAft>
              <a:buNone/>
              <a:defRPr/>
            </a:pPr>
            <a:r>
              <a:rPr lang="es-MX" sz="1600" b="1" dirty="0" smtClean="0">
                <a:solidFill>
                  <a:schemeClr val="bg1"/>
                </a:solidFill>
              </a:rPr>
              <a:t>DESIGNACIÓN DE ENLACE ANTE EL OIC </a:t>
            </a:r>
            <a:endParaRPr lang="es-MX" sz="1600" b="1" dirty="0">
              <a:solidFill>
                <a:schemeClr val="bg1"/>
              </a:solidFill>
            </a:endParaRPr>
          </a:p>
        </p:txBody>
      </p:sp>
      <p:sp>
        <p:nvSpPr>
          <p:cNvPr id="8" name="60 Rectángulo"/>
          <p:cNvSpPr txBox="1">
            <a:spLocks/>
          </p:cNvSpPr>
          <p:nvPr/>
        </p:nvSpPr>
        <p:spPr>
          <a:xfrm>
            <a:off x="3219217" y="1457534"/>
            <a:ext cx="2678661" cy="1552777"/>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vert="horz" lIns="53340" tIns="53340" rIns="53340" bIns="53340" spcCol="127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622300">
              <a:spcAft>
                <a:spcPct val="35000"/>
              </a:spcAft>
              <a:buFont typeface="Arial" panose="020B0604020202020204" pitchFamily="34" charset="0"/>
              <a:buNone/>
              <a:defRPr/>
            </a:pPr>
            <a:r>
              <a:rPr lang="es-MX" sz="1600" b="1" dirty="0" smtClean="0">
                <a:solidFill>
                  <a:schemeClr val="bg1"/>
                </a:solidFill>
              </a:rPr>
              <a:t>ETAPA 1.</a:t>
            </a:r>
          </a:p>
          <a:p>
            <a:pPr marL="0" indent="0" algn="just" defTabSz="622300">
              <a:spcAft>
                <a:spcPct val="35000"/>
              </a:spcAft>
              <a:buFont typeface="Arial" panose="020B0604020202020204" pitchFamily="34" charset="0"/>
              <a:buNone/>
              <a:defRPr/>
            </a:pPr>
            <a:r>
              <a:rPr lang="es-MX" sz="1600" b="1" dirty="0" smtClean="0">
                <a:solidFill>
                  <a:schemeClr val="bg1"/>
                </a:solidFill>
              </a:rPr>
              <a:t>(Definición de roles y responsabilidad de las dependencias)</a:t>
            </a:r>
            <a:endParaRPr lang="es-MX" sz="1600" b="1" dirty="0">
              <a:solidFill>
                <a:schemeClr val="bg1"/>
              </a:solidFill>
            </a:endParaRPr>
          </a:p>
        </p:txBody>
      </p:sp>
      <p:sp>
        <p:nvSpPr>
          <p:cNvPr id="9" name="60 Rectángulo"/>
          <p:cNvSpPr txBox="1">
            <a:spLocks/>
          </p:cNvSpPr>
          <p:nvPr/>
        </p:nvSpPr>
        <p:spPr>
          <a:xfrm>
            <a:off x="6626330" y="1490832"/>
            <a:ext cx="2853781" cy="1476298"/>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vert="horz" lIns="53340" tIns="53340" rIns="53340" bIns="53340" spcCol="127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622300">
              <a:spcAft>
                <a:spcPct val="35000"/>
              </a:spcAft>
              <a:buFont typeface="Arial" panose="020B0604020202020204" pitchFamily="34" charset="0"/>
              <a:buNone/>
              <a:defRPr/>
            </a:pPr>
            <a:r>
              <a:rPr lang="es-MX" sz="1600" b="1" dirty="0" smtClean="0">
                <a:solidFill>
                  <a:schemeClr val="bg1"/>
                </a:solidFill>
              </a:rPr>
              <a:t>ETAPA 2</a:t>
            </a:r>
          </a:p>
          <a:p>
            <a:pPr marL="0" indent="0" algn="ctr" defTabSz="622300">
              <a:spcAft>
                <a:spcPct val="35000"/>
              </a:spcAft>
              <a:buFont typeface="Arial" panose="020B0604020202020204" pitchFamily="34" charset="0"/>
              <a:buNone/>
              <a:defRPr/>
            </a:pPr>
            <a:r>
              <a:rPr lang="es-MX" sz="1600" b="1" dirty="0" smtClean="0">
                <a:solidFill>
                  <a:schemeClr val="bg1"/>
                </a:solidFill>
              </a:rPr>
              <a:t>(Acopio y registro de información)</a:t>
            </a:r>
            <a:endParaRPr lang="es-MX" sz="1600" b="1" dirty="0">
              <a:solidFill>
                <a:schemeClr val="bg1"/>
              </a:solidFill>
            </a:endParaRPr>
          </a:p>
        </p:txBody>
      </p:sp>
      <p:sp>
        <p:nvSpPr>
          <p:cNvPr id="10" name="60 Rectángulo"/>
          <p:cNvSpPr txBox="1">
            <a:spLocks/>
          </p:cNvSpPr>
          <p:nvPr/>
        </p:nvSpPr>
        <p:spPr>
          <a:xfrm>
            <a:off x="6626330" y="3611950"/>
            <a:ext cx="2754959" cy="1717854"/>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vert="horz" lIns="53340" tIns="53340" rIns="53340" bIns="53340" spcCol="127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622300">
              <a:spcAft>
                <a:spcPct val="35000"/>
              </a:spcAft>
              <a:buFont typeface="Arial" panose="020B0604020202020204" pitchFamily="34" charset="0"/>
              <a:buNone/>
              <a:defRPr/>
            </a:pPr>
            <a:r>
              <a:rPr lang="es-MX" sz="1600" b="1" dirty="0" smtClean="0">
                <a:solidFill>
                  <a:schemeClr val="bg1"/>
                </a:solidFill>
              </a:rPr>
              <a:t>ETAPA 3</a:t>
            </a:r>
          </a:p>
          <a:p>
            <a:pPr marL="0" indent="0" algn="ctr" defTabSz="622300">
              <a:spcAft>
                <a:spcPct val="35000"/>
              </a:spcAft>
              <a:buFont typeface="Arial" panose="020B0604020202020204" pitchFamily="34" charset="0"/>
              <a:buNone/>
              <a:defRPr/>
            </a:pPr>
            <a:r>
              <a:rPr lang="es-MX" sz="1600" b="1" dirty="0" smtClean="0">
                <a:solidFill>
                  <a:schemeClr val="bg1"/>
                </a:solidFill>
              </a:rPr>
              <a:t>(Actos protocolarios de E-R)</a:t>
            </a:r>
            <a:endParaRPr lang="es-MX" sz="1600" b="1" dirty="0">
              <a:solidFill>
                <a:schemeClr val="bg1"/>
              </a:solidFill>
            </a:endParaRPr>
          </a:p>
        </p:txBody>
      </p:sp>
      <p:sp>
        <p:nvSpPr>
          <p:cNvPr id="11" name="60 Rectángulo"/>
          <p:cNvSpPr txBox="1">
            <a:spLocks/>
          </p:cNvSpPr>
          <p:nvPr/>
        </p:nvSpPr>
        <p:spPr>
          <a:xfrm>
            <a:off x="74289" y="3323519"/>
            <a:ext cx="2431211" cy="1821480"/>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vert="horz" lIns="53340" tIns="53340" rIns="53340" bIns="53340" spcCol="127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622300">
              <a:spcAft>
                <a:spcPct val="35000"/>
              </a:spcAft>
              <a:buFont typeface="Arial" panose="020B0604020202020204" pitchFamily="34" charset="0"/>
              <a:buNone/>
              <a:defRPr/>
            </a:pPr>
            <a:r>
              <a:rPr lang="es-MX" sz="1600" b="1" dirty="0" smtClean="0">
                <a:solidFill>
                  <a:schemeClr val="bg1"/>
                </a:solidFill>
              </a:rPr>
              <a:t>COORDINACIÓN CON LA COMISIÓN TRANSITORIA.</a:t>
            </a:r>
            <a:endParaRPr lang="es-MX" sz="1600" b="1" dirty="0">
              <a:solidFill>
                <a:schemeClr val="bg1"/>
              </a:solidFill>
            </a:endParaRPr>
          </a:p>
        </p:txBody>
      </p:sp>
      <p:sp>
        <p:nvSpPr>
          <p:cNvPr id="12" name="60 Rectángulo"/>
          <p:cNvSpPr txBox="1">
            <a:spLocks/>
          </p:cNvSpPr>
          <p:nvPr/>
        </p:nvSpPr>
        <p:spPr>
          <a:xfrm>
            <a:off x="3144961" y="3499398"/>
            <a:ext cx="2491302" cy="1721574"/>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vert="horz" lIns="53340" tIns="53340" rIns="53340" bIns="53340" spcCol="127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622300">
              <a:spcAft>
                <a:spcPct val="35000"/>
              </a:spcAft>
              <a:buFont typeface="Arial" panose="020B0604020202020204" pitchFamily="34" charset="0"/>
              <a:buNone/>
              <a:defRPr/>
            </a:pPr>
            <a:r>
              <a:rPr lang="es-MX" sz="1600" b="1" dirty="0" smtClean="0">
                <a:solidFill>
                  <a:schemeClr val="bg1"/>
                </a:solidFill>
              </a:rPr>
              <a:t>SIMULACRO.</a:t>
            </a:r>
            <a:endParaRPr lang="es-MX" sz="1600" b="1" dirty="0">
              <a:solidFill>
                <a:schemeClr val="bg1"/>
              </a:solidFill>
            </a:endParaRPr>
          </a:p>
        </p:txBody>
      </p:sp>
      <p:sp>
        <p:nvSpPr>
          <p:cNvPr id="13" name="60 Rectángulo"/>
          <p:cNvSpPr txBox="1">
            <a:spLocks/>
          </p:cNvSpPr>
          <p:nvPr/>
        </p:nvSpPr>
        <p:spPr>
          <a:xfrm>
            <a:off x="3144961" y="5536751"/>
            <a:ext cx="4999060" cy="1075856"/>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vert="horz" lIns="53340" tIns="53340" rIns="53340" bIns="53340" spcCol="127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622300">
              <a:spcAft>
                <a:spcPct val="35000"/>
              </a:spcAft>
              <a:buFont typeface="Arial" panose="020B0604020202020204" pitchFamily="34" charset="0"/>
              <a:buNone/>
              <a:defRPr/>
            </a:pPr>
            <a:r>
              <a:rPr lang="es-MX" sz="1600" b="1" dirty="0" smtClean="0">
                <a:solidFill>
                  <a:schemeClr val="bg1"/>
                </a:solidFill>
              </a:rPr>
              <a:t>TOMA DE PROTESTA DE LA NUEVA ADMINISTRACIÓN</a:t>
            </a:r>
            <a:endParaRPr lang="es-MX" sz="1600" b="1" dirty="0">
              <a:solidFill>
                <a:schemeClr val="bg1"/>
              </a:solidFill>
            </a:endParaRPr>
          </a:p>
        </p:txBody>
      </p:sp>
      <p:grpSp>
        <p:nvGrpSpPr>
          <p:cNvPr id="19" name="5 Grupo"/>
          <p:cNvGrpSpPr/>
          <p:nvPr/>
        </p:nvGrpSpPr>
        <p:grpSpPr>
          <a:xfrm>
            <a:off x="2710095" y="1966237"/>
            <a:ext cx="371174" cy="398189"/>
            <a:chOff x="2845989" y="336002"/>
            <a:chExt cx="403765" cy="472329"/>
          </a:xfrm>
          <a:solidFill>
            <a:schemeClr val="tx1"/>
          </a:solidFill>
          <a:scene3d>
            <a:camera prst="orthographicFront"/>
            <a:lightRig rig="flat" dir="t"/>
          </a:scene3d>
        </p:grpSpPr>
        <p:sp>
          <p:nvSpPr>
            <p:cNvPr id="20"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21"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grpSp>
        <p:nvGrpSpPr>
          <p:cNvPr id="22" name="5 Grupo"/>
          <p:cNvGrpSpPr/>
          <p:nvPr/>
        </p:nvGrpSpPr>
        <p:grpSpPr>
          <a:xfrm>
            <a:off x="6077699" y="1966237"/>
            <a:ext cx="371174" cy="398189"/>
            <a:chOff x="2845989" y="336002"/>
            <a:chExt cx="403765" cy="472329"/>
          </a:xfrm>
          <a:solidFill>
            <a:schemeClr val="tx1"/>
          </a:solidFill>
          <a:scene3d>
            <a:camera prst="orthographicFront"/>
            <a:lightRig rig="flat" dir="t"/>
          </a:scene3d>
        </p:grpSpPr>
        <p:sp>
          <p:nvSpPr>
            <p:cNvPr id="23"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24"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grpSp>
        <p:nvGrpSpPr>
          <p:cNvPr id="25" name="5 Grupo"/>
          <p:cNvGrpSpPr/>
          <p:nvPr/>
        </p:nvGrpSpPr>
        <p:grpSpPr>
          <a:xfrm>
            <a:off x="8576295" y="5803895"/>
            <a:ext cx="1807631" cy="398189"/>
            <a:chOff x="2845989" y="336002"/>
            <a:chExt cx="403765" cy="472329"/>
          </a:xfrm>
          <a:solidFill>
            <a:schemeClr val="tx1"/>
          </a:solidFill>
          <a:scene3d>
            <a:camera prst="orthographicFront"/>
            <a:lightRig rig="flat" dir="t"/>
          </a:scene3d>
        </p:grpSpPr>
        <p:sp>
          <p:nvSpPr>
            <p:cNvPr id="26"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27"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grpSp>
        <p:nvGrpSpPr>
          <p:cNvPr id="28" name="5 Grupo"/>
          <p:cNvGrpSpPr/>
          <p:nvPr/>
        </p:nvGrpSpPr>
        <p:grpSpPr>
          <a:xfrm rot="5400000">
            <a:off x="7759339" y="3114716"/>
            <a:ext cx="371174" cy="398189"/>
            <a:chOff x="2845989" y="336002"/>
            <a:chExt cx="403765" cy="472329"/>
          </a:xfrm>
          <a:solidFill>
            <a:schemeClr val="tx1"/>
          </a:solidFill>
          <a:scene3d>
            <a:camera prst="orthographicFront"/>
            <a:lightRig rig="flat" dir="t"/>
          </a:scene3d>
        </p:grpSpPr>
        <p:sp>
          <p:nvSpPr>
            <p:cNvPr id="29"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30"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grpSp>
        <p:nvGrpSpPr>
          <p:cNvPr id="31" name="5 Grupo"/>
          <p:cNvGrpSpPr/>
          <p:nvPr/>
        </p:nvGrpSpPr>
        <p:grpSpPr>
          <a:xfrm rot="10800000">
            <a:off x="2598743" y="4161090"/>
            <a:ext cx="371174" cy="398189"/>
            <a:chOff x="2845989" y="336002"/>
            <a:chExt cx="403765" cy="472329"/>
          </a:xfrm>
          <a:solidFill>
            <a:schemeClr val="tx1"/>
          </a:solidFill>
          <a:scene3d>
            <a:camera prst="orthographicFront"/>
            <a:lightRig rig="flat" dir="t"/>
          </a:scene3d>
        </p:grpSpPr>
        <p:sp>
          <p:nvSpPr>
            <p:cNvPr id="32"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33"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grpSp>
        <p:nvGrpSpPr>
          <p:cNvPr id="34" name="5 Grupo"/>
          <p:cNvGrpSpPr/>
          <p:nvPr/>
        </p:nvGrpSpPr>
        <p:grpSpPr>
          <a:xfrm rot="10800000">
            <a:off x="6001385" y="4154621"/>
            <a:ext cx="371174" cy="398189"/>
            <a:chOff x="2845989" y="336002"/>
            <a:chExt cx="403765" cy="472329"/>
          </a:xfrm>
          <a:solidFill>
            <a:schemeClr val="tx1"/>
          </a:solidFill>
          <a:scene3d>
            <a:camera prst="orthographicFront"/>
            <a:lightRig rig="flat" dir="t"/>
          </a:scene3d>
        </p:grpSpPr>
        <p:sp>
          <p:nvSpPr>
            <p:cNvPr id="35"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36"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grpSp>
        <p:nvGrpSpPr>
          <p:cNvPr id="37" name="5 Grupo"/>
          <p:cNvGrpSpPr/>
          <p:nvPr/>
        </p:nvGrpSpPr>
        <p:grpSpPr>
          <a:xfrm rot="2387016">
            <a:off x="2057842" y="5372197"/>
            <a:ext cx="723781" cy="398189"/>
            <a:chOff x="2845989" y="336002"/>
            <a:chExt cx="403765" cy="472329"/>
          </a:xfrm>
          <a:solidFill>
            <a:schemeClr val="tx1"/>
          </a:solidFill>
          <a:scene3d>
            <a:camera prst="orthographicFront"/>
            <a:lightRig rig="flat" dir="t"/>
          </a:scene3d>
        </p:grpSpPr>
        <p:sp>
          <p:nvSpPr>
            <p:cNvPr id="38"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39"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spTree>
    <p:extLst>
      <p:ext uri="{BB962C8B-B14F-4D97-AF65-F5344CB8AC3E}">
        <p14:creationId xmlns:p14="http://schemas.microsoft.com/office/powerpoint/2010/main" val="70910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par>
                                <p:cTn id="17" presetID="9"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par>
                                <p:cTn id="20" presetID="9"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par>
                                <p:cTn id="23" presetID="9"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dissolve">
                                      <p:cBhvr>
                                        <p:cTn id="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ángulo redondeado 3"/>
          <p:cNvSpPr/>
          <p:nvPr/>
        </p:nvSpPr>
        <p:spPr>
          <a:xfrm>
            <a:off x="7988059" y="121147"/>
            <a:ext cx="3668875" cy="766967"/>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latin typeface="Arial Black" panose="020B0A04020102020204" pitchFamily="34" charset="0"/>
              </a:rPr>
              <a:t>RESUMEN DEL PROCEDIMIENTO DE E-R</a:t>
            </a:r>
            <a:endParaRPr lang="es-MX" dirty="0">
              <a:solidFill>
                <a:schemeClr val="bg1"/>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16870"/>
            <a:ext cx="2379388" cy="943856"/>
          </a:xfrm>
          <a:prstGeom prst="rect">
            <a:avLst/>
          </a:prstGeom>
        </p:spPr>
      </p:pic>
      <p:sp>
        <p:nvSpPr>
          <p:cNvPr id="7" name="60 Rectángulo"/>
          <p:cNvSpPr>
            <a:spLocks noGrp="1"/>
          </p:cNvSpPr>
          <p:nvPr>
            <p:ph idx="1"/>
          </p:nvPr>
        </p:nvSpPr>
        <p:spPr>
          <a:xfrm>
            <a:off x="173966" y="1414732"/>
            <a:ext cx="2431211" cy="1052423"/>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lIns="53340" tIns="53340" rIns="53340" bIns="53340" spcCol="1270" anchor="ctr">
            <a:normAutofit/>
          </a:bodyPr>
          <a:lstStyle/>
          <a:p>
            <a:pPr marL="0" indent="0" algn="just" defTabSz="622300">
              <a:lnSpc>
                <a:spcPct val="90000"/>
              </a:lnSpc>
              <a:spcAft>
                <a:spcPct val="35000"/>
              </a:spcAft>
              <a:buNone/>
              <a:defRPr/>
            </a:pPr>
            <a:r>
              <a:rPr lang="es-MX" sz="1600" b="1" dirty="0" smtClean="0">
                <a:solidFill>
                  <a:schemeClr val="bg1"/>
                </a:solidFill>
              </a:rPr>
              <a:t>El 01 de octubre es la entrega-recepción constitucional en el municipio de El Salto.</a:t>
            </a:r>
            <a:endParaRPr lang="es-MX" sz="1600" b="1" dirty="0">
              <a:solidFill>
                <a:schemeClr val="bg1"/>
              </a:solidFill>
            </a:endParaRPr>
          </a:p>
        </p:txBody>
      </p:sp>
      <p:sp>
        <p:nvSpPr>
          <p:cNvPr id="8" name="60 Rectángulo"/>
          <p:cNvSpPr txBox="1">
            <a:spLocks/>
          </p:cNvSpPr>
          <p:nvPr/>
        </p:nvSpPr>
        <p:spPr>
          <a:xfrm>
            <a:off x="3023127" y="958565"/>
            <a:ext cx="2431211" cy="1556565"/>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vert="horz" lIns="53340" tIns="53340" rIns="53340" bIns="53340" spcCol="127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defTabSz="622300">
              <a:spcAft>
                <a:spcPct val="35000"/>
              </a:spcAft>
              <a:buFont typeface="Arial" panose="020B0604020202020204" pitchFamily="34" charset="0"/>
              <a:buNone/>
              <a:defRPr/>
            </a:pPr>
            <a:r>
              <a:rPr lang="es-MX" sz="1600" b="1" dirty="0" smtClean="0">
                <a:solidFill>
                  <a:schemeClr val="bg1"/>
                </a:solidFill>
              </a:rPr>
              <a:t>A mas tardar 30 días antes del cambio de Administración se deberá integrar la Comisión. </a:t>
            </a:r>
            <a:endParaRPr lang="es-MX" sz="1600" b="1" dirty="0">
              <a:solidFill>
                <a:schemeClr val="bg1"/>
              </a:solidFill>
            </a:endParaRPr>
          </a:p>
        </p:txBody>
      </p:sp>
      <p:sp>
        <p:nvSpPr>
          <p:cNvPr id="9" name="60 Rectángulo"/>
          <p:cNvSpPr txBox="1">
            <a:spLocks/>
          </p:cNvSpPr>
          <p:nvPr/>
        </p:nvSpPr>
        <p:spPr>
          <a:xfrm>
            <a:off x="5940006" y="1161372"/>
            <a:ext cx="2431211" cy="1305784"/>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vert="horz" lIns="53340" tIns="53340" rIns="53340" bIns="53340" spcCol="127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defTabSz="622300">
              <a:spcAft>
                <a:spcPct val="35000"/>
              </a:spcAft>
              <a:buFont typeface="Arial" panose="020B0604020202020204" pitchFamily="34" charset="0"/>
              <a:buNone/>
              <a:defRPr/>
            </a:pPr>
            <a:r>
              <a:rPr lang="es-MX" sz="1600" b="1" dirty="0" smtClean="0">
                <a:solidFill>
                  <a:schemeClr val="bg1"/>
                </a:solidFill>
              </a:rPr>
              <a:t>Los servidores públicos tienen 5 días hábiles para realizar la E-R, al tomar posesión o al dejar la función o cargo. </a:t>
            </a:r>
            <a:endParaRPr lang="es-MX" sz="1600" b="1" dirty="0">
              <a:solidFill>
                <a:schemeClr val="bg1"/>
              </a:solidFill>
            </a:endParaRPr>
          </a:p>
        </p:txBody>
      </p:sp>
      <p:sp>
        <p:nvSpPr>
          <p:cNvPr id="10" name="60 Rectángulo"/>
          <p:cNvSpPr txBox="1">
            <a:spLocks/>
          </p:cNvSpPr>
          <p:nvPr/>
        </p:nvSpPr>
        <p:spPr>
          <a:xfrm>
            <a:off x="9005307" y="1161371"/>
            <a:ext cx="2500221" cy="1431985"/>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vert="horz" lIns="53340" tIns="53340" rIns="53340" bIns="53340" spcCol="127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defTabSz="622300">
              <a:spcAft>
                <a:spcPct val="35000"/>
              </a:spcAft>
              <a:buFont typeface="Arial" panose="020B0604020202020204" pitchFamily="34" charset="0"/>
              <a:buNone/>
              <a:defRPr/>
            </a:pPr>
            <a:r>
              <a:rPr lang="es-MX" sz="1600" b="1" dirty="0" smtClean="0">
                <a:solidFill>
                  <a:schemeClr val="bg1"/>
                </a:solidFill>
              </a:rPr>
              <a:t>Se otorga un plazo de 5 días hábiles a los servidores públicos salientes y entrantes para realizar aclaraciones de forma directa.</a:t>
            </a:r>
            <a:endParaRPr lang="es-MX" sz="1600" b="1" dirty="0">
              <a:solidFill>
                <a:schemeClr val="bg1"/>
              </a:solidFill>
            </a:endParaRPr>
          </a:p>
        </p:txBody>
      </p:sp>
      <p:sp>
        <p:nvSpPr>
          <p:cNvPr id="11" name="60 Rectángulo"/>
          <p:cNvSpPr txBox="1">
            <a:spLocks/>
          </p:cNvSpPr>
          <p:nvPr/>
        </p:nvSpPr>
        <p:spPr>
          <a:xfrm>
            <a:off x="286252" y="2985151"/>
            <a:ext cx="2431211" cy="1332782"/>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vert="horz" lIns="53340" tIns="53340" rIns="53340" bIns="53340" spcCol="127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defTabSz="622300">
              <a:spcAft>
                <a:spcPct val="35000"/>
              </a:spcAft>
              <a:buFont typeface="Arial" panose="020B0604020202020204" pitchFamily="34" charset="0"/>
              <a:buNone/>
              <a:defRPr/>
            </a:pPr>
            <a:r>
              <a:rPr lang="es-MX" sz="1600" b="1" dirty="0" smtClean="0">
                <a:solidFill>
                  <a:schemeClr val="bg1"/>
                </a:solidFill>
              </a:rPr>
              <a:t>El servidor público saliente tendrá 5 días hábiles para responder sobre las </a:t>
            </a:r>
            <a:r>
              <a:rPr lang="es-MX" sz="1600" b="1" dirty="0" err="1" smtClean="0">
                <a:solidFill>
                  <a:schemeClr val="bg1"/>
                </a:solidFill>
              </a:rPr>
              <a:t>incosistencias</a:t>
            </a:r>
            <a:r>
              <a:rPr lang="es-MX" sz="1600" b="1" dirty="0" smtClean="0">
                <a:solidFill>
                  <a:schemeClr val="bg1"/>
                </a:solidFill>
              </a:rPr>
              <a:t>. (Escrito o Comparecencia).</a:t>
            </a:r>
            <a:endParaRPr lang="es-MX" sz="1600" b="1" dirty="0">
              <a:solidFill>
                <a:schemeClr val="bg1"/>
              </a:solidFill>
            </a:endParaRPr>
          </a:p>
        </p:txBody>
      </p:sp>
      <p:sp>
        <p:nvSpPr>
          <p:cNvPr id="12" name="60 Rectángulo"/>
          <p:cNvSpPr txBox="1">
            <a:spLocks/>
          </p:cNvSpPr>
          <p:nvPr/>
        </p:nvSpPr>
        <p:spPr>
          <a:xfrm>
            <a:off x="6352967" y="3276434"/>
            <a:ext cx="2491302" cy="1180240"/>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vert="horz" lIns="53340" tIns="53340" rIns="53340" bIns="53340" spcCol="127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622300">
              <a:spcAft>
                <a:spcPct val="35000"/>
              </a:spcAft>
              <a:buFont typeface="Arial" panose="020B0604020202020204" pitchFamily="34" charset="0"/>
              <a:buNone/>
              <a:defRPr/>
            </a:pPr>
            <a:r>
              <a:rPr lang="es-MX" sz="1600" b="1" dirty="0" smtClean="0">
                <a:solidFill>
                  <a:schemeClr val="bg1"/>
                </a:solidFill>
              </a:rPr>
              <a:t>El servidor público entrante tendrá 33 días hábiles para notificar al OIC las posibles irregularidades detectadas.</a:t>
            </a:r>
            <a:endParaRPr lang="es-MX" sz="1600" b="1" dirty="0">
              <a:solidFill>
                <a:schemeClr val="bg1"/>
              </a:solidFill>
            </a:endParaRPr>
          </a:p>
        </p:txBody>
      </p:sp>
      <p:sp>
        <p:nvSpPr>
          <p:cNvPr id="13" name="60 Rectángulo"/>
          <p:cNvSpPr txBox="1">
            <a:spLocks/>
          </p:cNvSpPr>
          <p:nvPr/>
        </p:nvSpPr>
        <p:spPr>
          <a:xfrm>
            <a:off x="3269920" y="2931566"/>
            <a:ext cx="2530590" cy="1663866"/>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vert="horz" lIns="53340" tIns="53340" rIns="53340" bIns="53340" spcCol="127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defTabSz="622300">
              <a:spcAft>
                <a:spcPct val="35000"/>
              </a:spcAft>
              <a:buFont typeface="Arial" panose="020B0604020202020204" pitchFamily="34" charset="0"/>
              <a:buNone/>
              <a:defRPr/>
            </a:pPr>
            <a:r>
              <a:rPr lang="es-MX" sz="1600" b="1" dirty="0" smtClean="0">
                <a:solidFill>
                  <a:schemeClr val="bg1"/>
                </a:solidFill>
              </a:rPr>
              <a:t>El OIC tendrá 5 días hábiles para notificar al servidor público saliente sobre las inconsistencias o irregularidades manifestadas por el servidor público saliente.</a:t>
            </a:r>
            <a:endParaRPr lang="es-MX" sz="1600" b="1" dirty="0">
              <a:solidFill>
                <a:schemeClr val="bg1"/>
              </a:solidFill>
            </a:endParaRPr>
          </a:p>
        </p:txBody>
      </p:sp>
      <p:sp>
        <p:nvSpPr>
          <p:cNvPr id="14" name="44 Rectángulo"/>
          <p:cNvSpPr/>
          <p:nvPr/>
        </p:nvSpPr>
        <p:spPr>
          <a:xfrm>
            <a:off x="9296401" y="3092756"/>
            <a:ext cx="2439836" cy="1547597"/>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lIns="53340" tIns="53340" rIns="53340" bIns="53340" spcCol="1270" anchor="ctr"/>
          <a:lstStyle/>
          <a:p>
            <a:pPr algn="just" defTabSz="622300">
              <a:lnSpc>
                <a:spcPct val="90000"/>
              </a:lnSpc>
              <a:spcAft>
                <a:spcPct val="35000"/>
              </a:spcAft>
              <a:defRPr/>
            </a:pPr>
            <a:r>
              <a:rPr lang="es-MX" sz="1600" b="1" dirty="0" smtClean="0"/>
              <a:t>El servidor público entrante tendrá 30 días hábiles contados a partir de la E-R para la validación física del contenido del acta y sus anexos.</a:t>
            </a:r>
            <a:endParaRPr lang="es-MX" sz="1600" b="1" dirty="0"/>
          </a:p>
        </p:txBody>
      </p:sp>
      <p:sp>
        <p:nvSpPr>
          <p:cNvPr id="15" name="40 Rectángulo"/>
          <p:cNvSpPr/>
          <p:nvPr/>
        </p:nvSpPr>
        <p:spPr bwMode="auto">
          <a:xfrm>
            <a:off x="180504" y="4857971"/>
            <a:ext cx="2438210" cy="1469605"/>
          </a:xfrm>
          <a:prstGeom prst="rect">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lIns="45720" rIns="45720" spcCol="1270" anchor="ctr"/>
          <a:lstStyle/>
          <a:p>
            <a:pPr algn="just" defTabSz="533400">
              <a:lnSpc>
                <a:spcPct val="90000"/>
              </a:lnSpc>
              <a:spcAft>
                <a:spcPct val="35000"/>
              </a:spcAft>
              <a:defRPr/>
            </a:pPr>
            <a:r>
              <a:rPr lang="es-MX" sz="1600" b="1" dirty="0" smtClean="0"/>
              <a:t>En caso de solventar las inconsistencias se da por terminado el procedimiento de E-R. De lo contrario el OIC deberá iniciar las investigaciones. </a:t>
            </a:r>
            <a:endParaRPr lang="es-MX" sz="1600" b="1" dirty="0"/>
          </a:p>
        </p:txBody>
      </p:sp>
      <p:sp>
        <p:nvSpPr>
          <p:cNvPr id="16" name="39 Rectángulo redondeado"/>
          <p:cNvSpPr/>
          <p:nvPr/>
        </p:nvSpPr>
        <p:spPr bwMode="auto">
          <a:xfrm>
            <a:off x="3269919" y="4897941"/>
            <a:ext cx="6721501" cy="1590422"/>
          </a:xfrm>
          <a:prstGeom prst="roundRect">
            <a:avLst>
              <a:gd name="adj" fmla="val 1796"/>
            </a:avLst>
          </a:prstGeom>
          <a:scene3d>
            <a:camera prst="orthographicFront"/>
            <a:lightRig rig="flat" dir="t"/>
          </a:scene3d>
        </p:spPr>
        <p:style>
          <a:lnRef idx="2">
            <a:schemeClr val="accent2">
              <a:shade val="50000"/>
            </a:schemeClr>
          </a:lnRef>
          <a:fillRef idx="1">
            <a:schemeClr val="accent2"/>
          </a:fillRef>
          <a:effectRef idx="0">
            <a:schemeClr val="accent2"/>
          </a:effectRef>
          <a:fontRef idx="minor">
            <a:schemeClr val="lt1"/>
          </a:fontRef>
        </p:style>
        <p:txBody>
          <a:bodyPr/>
          <a:lstStyle/>
          <a:p>
            <a:pPr algn="just">
              <a:defRPr/>
            </a:pPr>
            <a:r>
              <a:rPr lang="es-MX" sz="1600" b="1" dirty="0" smtClean="0"/>
              <a:t>Los servidores públicos que sean ratificados en su cargo, o resulten reelectos al termino de un proceso electoral, deberán presentar ante el OIC o Superior Jerárquico un informe detallando el estado que guarda el despacho a su cargo, dentro de los 15 días hábiles al </a:t>
            </a:r>
            <a:r>
              <a:rPr lang="es-MX" sz="1600" b="1" dirty="0" err="1" smtClean="0"/>
              <a:t>incio</a:t>
            </a:r>
            <a:r>
              <a:rPr lang="es-MX" sz="1600" b="1" dirty="0" smtClean="0"/>
              <a:t> de su segundo periodo constitucional o posteriores a su ratificación.</a:t>
            </a:r>
            <a:endParaRPr lang="es-MX" sz="1600" b="1" dirty="0"/>
          </a:p>
        </p:txBody>
      </p:sp>
      <p:grpSp>
        <p:nvGrpSpPr>
          <p:cNvPr id="19" name="5 Grupo"/>
          <p:cNvGrpSpPr/>
          <p:nvPr/>
        </p:nvGrpSpPr>
        <p:grpSpPr>
          <a:xfrm>
            <a:off x="2612202" y="1756932"/>
            <a:ext cx="371174" cy="398189"/>
            <a:chOff x="2845989" y="336002"/>
            <a:chExt cx="403765" cy="472329"/>
          </a:xfrm>
          <a:solidFill>
            <a:schemeClr val="tx1"/>
          </a:solidFill>
          <a:scene3d>
            <a:camera prst="orthographicFront"/>
            <a:lightRig rig="flat" dir="t"/>
          </a:scene3d>
        </p:grpSpPr>
        <p:sp>
          <p:nvSpPr>
            <p:cNvPr id="20"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21"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grpSp>
        <p:nvGrpSpPr>
          <p:cNvPr id="22" name="5 Grupo"/>
          <p:cNvGrpSpPr/>
          <p:nvPr/>
        </p:nvGrpSpPr>
        <p:grpSpPr>
          <a:xfrm>
            <a:off x="5465994" y="1685920"/>
            <a:ext cx="441743" cy="398189"/>
            <a:chOff x="2845989" y="336002"/>
            <a:chExt cx="403765" cy="472329"/>
          </a:xfrm>
          <a:solidFill>
            <a:schemeClr val="tx1"/>
          </a:solidFill>
          <a:scene3d>
            <a:camera prst="orthographicFront"/>
            <a:lightRig rig="flat" dir="t"/>
          </a:scene3d>
        </p:grpSpPr>
        <p:sp>
          <p:nvSpPr>
            <p:cNvPr id="23"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24"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grpSp>
        <p:nvGrpSpPr>
          <p:cNvPr id="25" name="5 Grupo"/>
          <p:cNvGrpSpPr/>
          <p:nvPr/>
        </p:nvGrpSpPr>
        <p:grpSpPr>
          <a:xfrm>
            <a:off x="8385954" y="1756932"/>
            <a:ext cx="371174" cy="398189"/>
            <a:chOff x="2845989" y="336002"/>
            <a:chExt cx="403765" cy="472329"/>
          </a:xfrm>
          <a:solidFill>
            <a:schemeClr val="tx1"/>
          </a:solidFill>
          <a:scene3d>
            <a:camera prst="orthographicFront"/>
            <a:lightRig rig="flat" dir="t"/>
          </a:scene3d>
        </p:grpSpPr>
        <p:sp>
          <p:nvSpPr>
            <p:cNvPr id="26"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27"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grpSp>
        <p:nvGrpSpPr>
          <p:cNvPr id="28" name="5 Grupo"/>
          <p:cNvGrpSpPr/>
          <p:nvPr/>
        </p:nvGrpSpPr>
        <p:grpSpPr>
          <a:xfrm rot="5400000">
            <a:off x="10218589" y="2580861"/>
            <a:ext cx="371174" cy="398189"/>
            <a:chOff x="2845989" y="336002"/>
            <a:chExt cx="403765" cy="472329"/>
          </a:xfrm>
          <a:solidFill>
            <a:schemeClr val="tx1"/>
          </a:solidFill>
          <a:scene3d>
            <a:camera prst="orthographicFront"/>
            <a:lightRig rig="flat" dir="t"/>
          </a:scene3d>
        </p:grpSpPr>
        <p:sp>
          <p:nvSpPr>
            <p:cNvPr id="29"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30"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grpSp>
        <p:nvGrpSpPr>
          <p:cNvPr id="31" name="5 Grupo"/>
          <p:cNvGrpSpPr/>
          <p:nvPr/>
        </p:nvGrpSpPr>
        <p:grpSpPr>
          <a:xfrm rot="10800000">
            <a:off x="8893955" y="3621164"/>
            <a:ext cx="371174" cy="398189"/>
            <a:chOff x="2845989" y="336002"/>
            <a:chExt cx="403765" cy="472329"/>
          </a:xfrm>
          <a:solidFill>
            <a:schemeClr val="tx1"/>
          </a:solidFill>
          <a:scene3d>
            <a:camera prst="orthographicFront"/>
            <a:lightRig rig="flat" dir="t"/>
          </a:scene3d>
        </p:grpSpPr>
        <p:sp>
          <p:nvSpPr>
            <p:cNvPr id="32"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33"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grpSp>
        <p:nvGrpSpPr>
          <p:cNvPr id="34" name="5 Grupo"/>
          <p:cNvGrpSpPr/>
          <p:nvPr/>
        </p:nvGrpSpPr>
        <p:grpSpPr>
          <a:xfrm rot="10800000">
            <a:off x="5981793" y="3621164"/>
            <a:ext cx="371174" cy="398189"/>
            <a:chOff x="2845989" y="336002"/>
            <a:chExt cx="403765" cy="472329"/>
          </a:xfrm>
          <a:solidFill>
            <a:schemeClr val="tx1"/>
          </a:solidFill>
          <a:scene3d>
            <a:camera prst="orthographicFront"/>
            <a:lightRig rig="flat" dir="t"/>
          </a:scene3d>
        </p:grpSpPr>
        <p:sp>
          <p:nvSpPr>
            <p:cNvPr id="35"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36"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grpSp>
        <p:nvGrpSpPr>
          <p:cNvPr id="37" name="5 Grupo"/>
          <p:cNvGrpSpPr/>
          <p:nvPr/>
        </p:nvGrpSpPr>
        <p:grpSpPr>
          <a:xfrm rot="10800000">
            <a:off x="2858267" y="3549617"/>
            <a:ext cx="371174" cy="398189"/>
            <a:chOff x="2845989" y="336002"/>
            <a:chExt cx="403765" cy="472329"/>
          </a:xfrm>
          <a:solidFill>
            <a:schemeClr val="tx1"/>
          </a:solidFill>
          <a:scene3d>
            <a:camera prst="orthographicFront"/>
            <a:lightRig rig="flat" dir="t"/>
          </a:scene3d>
        </p:grpSpPr>
        <p:sp>
          <p:nvSpPr>
            <p:cNvPr id="38"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39"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grpSp>
        <p:nvGrpSpPr>
          <p:cNvPr id="40" name="5 Grupo"/>
          <p:cNvGrpSpPr/>
          <p:nvPr/>
        </p:nvGrpSpPr>
        <p:grpSpPr>
          <a:xfrm rot="5400000">
            <a:off x="1143631" y="4278412"/>
            <a:ext cx="371174" cy="398189"/>
            <a:chOff x="2845989" y="336002"/>
            <a:chExt cx="403765" cy="472329"/>
          </a:xfrm>
          <a:solidFill>
            <a:schemeClr val="tx1"/>
          </a:solidFill>
          <a:scene3d>
            <a:camera prst="orthographicFront"/>
            <a:lightRig rig="flat" dir="t"/>
          </a:scene3d>
        </p:grpSpPr>
        <p:sp>
          <p:nvSpPr>
            <p:cNvPr id="41"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42"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grpSp>
        <p:nvGrpSpPr>
          <p:cNvPr id="43" name="5 Grupo"/>
          <p:cNvGrpSpPr/>
          <p:nvPr/>
        </p:nvGrpSpPr>
        <p:grpSpPr>
          <a:xfrm>
            <a:off x="2636718" y="5339025"/>
            <a:ext cx="371174" cy="398189"/>
            <a:chOff x="2845989" y="336002"/>
            <a:chExt cx="403765" cy="472329"/>
          </a:xfrm>
          <a:solidFill>
            <a:schemeClr val="tx1"/>
          </a:solidFill>
          <a:scene3d>
            <a:camera prst="orthographicFront"/>
            <a:lightRig rig="flat" dir="t"/>
          </a:scene3d>
        </p:grpSpPr>
        <p:sp>
          <p:nvSpPr>
            <p:cNvPr id="44" name="57 Flecha derecha"/>
            <p:cNvSpPr/>
            <p:nvPr/>
          </p:nvSpPr>
          <p:spPr>
            <a:xfrm>
              <a:off x="2845989" y="336002"/>
              <a:ext cx="403765" cy="472329"/>
            </a:xfrm>
            <a:prstGeom prst="rightArrow">
              <a:avLst>
                <a:gd name="adj1" fmla="val 60000"/>
                <a:gd name="adj2" fmla="val 50000"/>
              </a:avLst>
            </a:prstGeom>
            <a:grpFill/>
          </p:spPr>
          <p:style>
            <a:lnRef idx="2">
              <a:schemeClr val="accent2">
                <a:shade val="50000"/>
              </a:schemeClr>
            </a:lnRef>
            <a:fillRef idx="1">
              <a:schemeClr val="accent2"/>
            </a:fillRef>
            <a:effectRef idx="0">
              <a:schemeClr val="accent2"/>
            </a:effectRef>
            <a:fontRef idx="minor">
              <a:schemeClr val="lt1"/>
            </a:fontRef>
          </p:style>
        </p:sp>
        <p:sp>
          <p:nvSpPr>
            <p:cNvPr id="45" name="Flecha derecha 6"/>
            <p:cNvSpPr/>
            <p:nvPr/>
          </p:nvSpPr>
          <p:spPr>
            <a:xfrm>
              <a:off x="2845989" y="430468"/>
              <a:ext cx="282636" cy="283397"/>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lIns="0" tIns="0" rIns="0" bIns="0" spcCol="1270" anchor="ctr"/>
            <a:lstStyle/>
            <a:p>
              <a:pPr algn="ctr" defTabSz="488950">
                <a:lnSpc>
                  <a:spcPct val="90000"/>
                </a:lnSpc>
                <a:spcAft>
                  <a:spcPct val="35000"/>
                </a:spcAft>
                <a:defRPr/>
              </a:pPr>
              <a:endParaRPr lang="es-MX" sz="1100"/>
            </a:p>
          </p:txBody>
        </p:sp>
      </p:grpSp>
    </p:spTree>
    <p:extLst>
      <p:ext uri="{BB962C8B-B14F-4D97-AF65-F5344CB8AC3E}">
        <p14:creationId xmlns:p14="http://schemas.microsoft.com/office/powerpoint/2010/main" val="72111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par>
                                <p:cTn id="17" presetID="9"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par>
                                <p:cTn id="20" presetID="9"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par>
                                <p:cTn id="23" presetID="9"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dissolve">
                                      <p:cBhvr>
                                        <p:cTn id="25" dur="500"/>
                                        <p:tgtEl>
                                          <p:spTgt spid="37"/>
                                        </p:tgtEl>
                                      </p:cBhvr>
                                    </p:animEffect>
                                  </p:childTnLst>
                                </p:cTn>
                              </p:par>
                              <p:par>
                                <p:cTn id="26" presetID="9"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dissolve">
                                      <p:cBhvr>
                                        <p:cTn id="28" dur="500"/>
                                        <p:tgtEl>
                                          <p:spTgt spid="40"/>
                                        </p:tgtEl>
                                      </p:cBhvr>
                                    </p:animEffect>
                                  </p:childTnLst>
                                </p:cTn>
                              </p:par>
                              <p:par>
                                <p:cTn id="29" presetID="9"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dissolv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Redondear rectángulo de esquina sencilla 3"/>
          <p:cNvSpPr/>
          <p:nvPr/>
        </p:nvSpPr>
        <p:spPr>
          <a:xfrm flipH="1">
            <a:off x="1523999" y="1441512"/>
            <a:ext cx="9829800" cy="4599710"/>
          </a:xfrm>
          <a:prstGeom prst="round1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4913068" y="2669258"/>
            <a:ext cx="5240222" cy="1323439"/>
          </a:xfrm>
          <a:prstGeom prst="rect">
            <a:avLst/>
          </a:prstGeom>
          <a:noFill/>
        </p:spPr>
        <p:txBody>
          <a:bodyPr wrap="square" rtlCol="0">
            <a:spAutoFit/>
          </a:bodyPr>
          <a:lstStyle/>
          <a:p>
            <a:r>
              <a:rPr lang="es-MX" sz="4000" dirty="0" smtClean="0">
                <a:solidFill>
                  <a:srgbClr val="66FFFF"/>
                </a:solidFill>
                <a:latin typeface="Arial Black" panose="020B0A04020102020204" pitchFamily="34" charset="0"/>
              </a:rPr>
              <a:t>PREGUNTAS</a:t>
            </a:r>
            <a:r>
              <a:rPr lang="es-MX" sz="4000" dirty="0" smtClean="0">
                <a:solidFill>
                  <a:schemeClr val="bg1"/>
                </a:solidFill>
                <a:latin typeface="Arial Black" panose="020B0A04020102020204" pitchFamily="34" charset="0"/>
              </a:rPr>
              <a:t> FRECUENTES.</a:t>
            </a:r>
            <a:endParaRPr lang="es-MX" sz="1600" dirty="0">
              <a:solidFill>
                <a:schemeClr val="bg1"/>
              </a:solidFill>
              <a:latin typeface="Arial Black" panose="020B0A04020102020204" pitchFamily="34" charset="0"/>
            </a:endParaRPr>
          </a:p>
        </p:txBody>
      </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5" y="368219"/>
            <a:ext cx="2636285" cy="583459"/>
          </a:xfrm>
          <a:prstGeom prst="rect">
            <a:avLst/>
          </a:prstGeom>
        </p:spPr>
      </p:pic>
      <p:sp>
        <p:nvSpPr>
          <p:cNvPr id="2" name="AutoShape 2" descr="Qué preguntas hacer en una entrevista de trabajo | 9 ejemplos prácticos"/>
          <p:cNvSpPr>
            <a:spLocks noChangeAspect="1" noChangeArrowheads="1"/>
          </p:cNvSpPr>
          <p:nvPr/>
        </p:nvSpPr>
        <p:spPr bwMode="auto">
          <a:xfrm>
            <a:off x="586896" y="95167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3"/>
          <a:stretch>
            <a:fillRect/>
          </a:stretch>
        </p:blipFill>
        <p:spPr>
          <a:xfrm>
            <a:off x="471877" y="2426534"/>
            <a:ext cx="3240682" cy="2320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55842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5192" y="2059662"/>
            <a:ext cx="9684198" cy="3668278"/>
          </a:xfrm>
        </p:spPr>
        <p:txBody>
          <a:bodyPr>
            <a:normAutofit fontScale="92500"/>
          </a:bodyPr>
          <a:lstStyle/>
          <a:p>
            <a:pPr marL="0" indent="0" algn="just">
              <a:lnSpc>
                <a:spcPct val="150000"/>
              </a:lnSpc>
              <a:buNone/>
            </a:pPr>
            <a:r>
              <a:rPr lang="es-MX" sz="2400" dirty="0">
                <a:latin typeface="Arial" panose="020B0604020202020204" pitchFamily="34" charset="0"/>
                <a:ea typeface="Times New Roman" panose="02020603050405020304" pitchFamily="18" charset="0"/>
                <a:cs typeface="Arial" panose="020B0604020202020204" pitchFamily="34" charset="0"/>
              </a:rPr>
              <a:t>Aquellos servidores públicos que se encuentren en los niveles jerárquicos comprendidos desde Titular hasta Jefe de Departamento o cargos equivalentes, y cualquiera que sea la naturaleza de sus funciones y; los que manejen cualquier clase de recursos o tengan dentro de sus funciones la responsabilidad de administrar, aplicar o comprobar recursos públicos, así como aquellos que se encuentren en situación análoga</a:t>
            </a:r>
            <a:r>
              <a:rPr lang="es-MX" sz="2400" dirty="0" smtClean="0">
                <a:latin typeface="Arial" panose="020B0604020202020204" pitchFamily="34" charset="0"/>
                <a:ea typeface="Times New Roman" panose="02020603050405020304" pitchFamily="18" charset="0"/>
                <a:cs typeface="Arial" panose="020B0604020202020204" pitchFamily="34" charset="0"/>
              </a:rPr>
              <a:t>.</a:t>
            </a:r>
          </a:p>
          <a:p>
            <a:pPr marL="0" indent="0" algn="just">
              <a:lnSpc>
                <a:spcPct val="150000"/>
              </a:lnSpc>
              <a:buNone/>
            </a:pPr>
            <a:endParaRPr lang="es-MX" sz="2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endParaRPr lang="es-MX" sz="2400" dirty="0">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s-MX" sz="2400" dirty="0">
              <a:latin typeface="Arial" panose="020B0604020202020204" pitchFamily="34" charset="0"/>
              <a:cs typeface="Arial" panose="020B0604020202020204" pitchFamily="34" charset="0"/>
            </a:endParaRPr>
          </a:p>
        </p:txBody>
      </p:sp>
      <p:sp>
        <p:nvSpPr>
          <p:cNvPr id="4" name="Rectángulo redondeado 3"/>
          <p:cNvSpPr/>
          <p:nvPr/>
        </p:nvSpPr>
        <p:spPr>
          <a:xfrm>
            <a:off x="5270739" y="200795"/>
            <a:ext cx="6133212" cy="1381767"/>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i="1" dirty="0">
                <a:latin typeface="Verdana" panose="020B0604030504040204" pitchFamily="34" charset="0"/>
                <a:ea typeface="Times New Roman" panose="02020603050405020304" pitchFamily="18" charset="0"/>
                <a:cs typeface="Times New Roman" panose="02020603050405020304" pitchFamily="18" charset="0"/>
              </a:rPr>
              <a:t>¿</a:t>
            </a:r>
            <a:r>
              <a:rPr lang="es-MX" b="1" dirty="0">
                <a:latin typeface="Arial" panose="020B0604020202020204" pitchFamily="34" charset="0"/>
                <a:ea typeface="Times New Roman" panose="02020603050405020304" pitchFamily="18" charset="0"/>
                <a:cs typeface="Arial" panose="020B0604020202020204" pitchFamily="34" charset="0"/>
              </a:rPr>
              <a:t>Quiénes están obligados a realizar el proceso de entrega y recepción de la administración municipal?</a:t>
            </a:r>
            <a:endParaRPr lang="es-MX" b="1" dirty="0">
              <a:latin typeface="Arial" panose="020B0604020202020204" pitchFamily="34" charset="0"/>
              <a:ea typeface="Calibri" panose="020F0502020204030204" pitchFamily="34" charset="0"/>
              <a:cs typeface="Arial" panose="020B0604020202020204" pitchFamily="34" charset="0"/>
            </a:endParaRPr>
          </a:p>
          <a:p>
            <a:pPr algn="ctr"/>
            <a:endParaRPr lang="es-MX" dirty="0">
              <a:solidFill>
                <a:srgbClr val="66FFFF"/>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Tree>
    <p:extLst>
      <p:ext uri="{BB962C8B-B14F-4D97-AF65-F5344CB8AC3E}">
        <p14:creationId xmlns:p14="http://schemas.microsoft.com/office/powerpoint/2010/main" val="280304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9313" y="2620378"/>
            <a:ext cx="6708084" cy="3038549"/>
          </a:xfrm>
        </p:spPr>
        <p:txBody>
          <a:bodyPr>
            <a:normAutofit/>
          </a:bodyPr>
          <a:lstStyle/>
          <a:p>
            <a:pPr marL="0" indent="0" algn="just">
              <a:lnSpc>
                <a:spcPct val="150000"/>
              </a:lnSpc>
              <a:buNone/>
            </a:pPr>
            <a:r>
              <a:rPr lang="es-MX" sz="2200" dirty="0" smtClean="0">
                <a:latin typeface="Arial" panose="020B0604020202020204" pitchFamily="34" charset="0"/>
                <a:ea typeface="Calibri" panose="020F0502020204030204" pitchFamily="34" charset="0"/>
                <a:cs typeface="Arial" panose="020B0604020202020204" pitchFamily="34" charset="0"/>
              </a:rPr>
              <a:t>La administración saliente debe llenar todos los formatos puesto que es la que tiene bajo su resguardo la información que se va a entregar</a:t>
            </a:r>
            <a:endParaRPr lang="es-MX" sz="2200" dirty="0">
              <a:latin typeface="Arial" panose="020B0604020202020204" pitchFamily="34" charset="0"/>
              <a:cs typeface="Arial" panose="020B0604020202020204" pitchFamily="34" charset="0"/>
            </a:endParaRPr>
          </a:p>
        </p:txBody>
      </p:sp>
      <p:sp>
        <p:nvSpPr>
          <p:cNvPr id="4" name="Rectángulo redondeado 3"/>
          <p:cNvSpPr/>
          <p:nvPr/>
        </p:nvSpPr>
        <p:spPr>
          <a:xfrm>
            <a:off x="6633713" y="357612"/>
            <a:ext cx="5495028" cy="117943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800"/>
              </a:spcAft>
              <a:tabLst>
                <a:tab pos="270510" algn="l"/>
                <a:tab pos="1849120" algn="l"/>
              </a:tabLst>
            </a:pPr>
            <a:r>
              <a:rPr lang="es-MX" sz="2000" b="1" dirty="0">
                <a:latin typeface="Arial" panose="020B0604020202020204" pitchFamily="34" charset="0"/>
                <a:ea typeface="Times New Roman" panose="02020603050405020304" pitchFamily="18" charset="0"/>
                <a:cs typeface="Arial" panose="020B0604020202020204" pitchFamily="34" charset="0"/>
              </a:rPr>
              <a:t>¿Quién debe realizar el Acta para la </a:t>
            </a:r>
            <a:r>
              <a:rPr lang="es-MX" sz="2000" b="1" dirty="0" smtClean="0">
                <a:latin typeface="Arial" panose="020B0604020202020204" pitchFamily="34" charset="0"/>
                <a:ea typeface="Times New Roman" panose="02020603050405020304" pitchFamily="18" charset="0"/>
                <a:cs typeface="Arial" panose="020B0604020202020204" pitchFamily="34" charset="0"/>
              </a:rPr>
              <a:t>E-R? </a:t>
            </a:r>
            <a:endParaRPr lang="es-MX" sz="2000" b="1" dirty="0">
              <a:latin typeface="Arial" panose="020B0604020202020204" pitchFamily="34" charset="0"/>
              <a:ea typeface="Calibri" panose="020F0502020204030204" pitchFamily="34" charset="0"/>
              <a:cs typeface="Arial" panose="020B0604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pic>
        <p:nvPicPr>
          <p:cNvPr id="4098" name="Picture 2" descr="Sistema Entrega - Recepció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7178" y="2951936"/>
            <a:ext cx="5291054" cy="337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12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5358" y="2303724"/>
            <a:ext cx="6708084" cy="3038549"/>
          </a:xfrm>
        </p:spPr>
        <p:txBody>
          <a:bodyPr>
            <a:normAutofit/>
          </a:bodyPr>
          <a:lstStyle/>
          <a:p>
            <a:pPr marL="220980" indent="0" algn="just">
              <a:lnSpc>
                <a:spcPct val="150000"/>
              </a:lnSpc>
              <a:spcAft>
                <a:spcPts val="0"/>
              </a:spcAft>
              <a:buNone/>
            </a:pPr>
            <a:r>
              <a:rPr lang="es-MX" sz="2200" dirty="0">
                <a:solidFill>
                  <a:srgbClr val="000000"/>
                </a:solidFill>
                <a:latin typeface="Arial" panose="020B0604020202020204" pitchFamily="34" charset="0"/>
                <a:ea typeface="Calibri" panose="020F0502020204030204" pitchFamily="34" charset="0"/>
                <a:cs typeface="Arial" panose="020B0604020202020204" pitchFamily="34" charset="0"/>
              </a:rPr>
              <a:t>Estrictamente no hay ley que lo prohíba; se recomienda para no ser juez y parte, se haga la entrega al Órgano de Control Interno o su superior jerárquico.</a:t>
            </a:r>
          </a:p>
        </p:txBody>
      </p:sp>
      <p:sp>
        <p:nvSpPr>
          <p:cNvPr id="4" name="Rectángulo redondeado 3"/>
          <p:cNvSpPr/>
          <p:nvPr/>
        </p:nvSpPr>
        <p:spPr>
          <a:xfrm>
            <a:off x="6116128" y="357612"/>
            <a:ext cx="5495028" cy="117943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800"/>
              </a:spcAft>
              <a:tabLst>
                <a:tab pos="270510" algn="l"/>
                <a:tab pos="1849120" algn="l"/>
              </a:tabLst>
            </a:pPr>
            <a:r>
              <a:rPr lang="es-MX" sz="2000" b="1" dirty="0">
                <a:latin typeface="Arial" panose="020B0604020202020204" pitchFamily="34" charset="0"/>
                <a:ea typeface="Times New Roman" panose="02020603050405020304" pitchFamily="18" charset="0"/>
                <a:cs typeface="Arial" panose="020B0604020202020204" pitchFamily="34" charset="0"/>
              </a:rPr>
              <a:t>¿Qué procede si el que entrega es el mismo que recibe?</a:t>
            </a:r>
            <a:endParaRPr lang="es-MX" sz="2000" b="1" dirty="0">
              <a:latin typeface="Arial" panose="020B0604020202020204" pitchFamily="34" charset="0"/>
              <a:ea typeface="Calibri" panose="020F0502020204030204" pitchFamily="34" charset="0"/>
              <a:cs typeface="Arial" panose="020B0604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pic>
        <p:nvPicPr>
          <p:cNvPr id="5124" name="Picture 4" descr="Universidad Autónoma del Car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2038" y="3822999"/>
            <a:ext cx="3801662" cy="2137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6611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4588" y="2683285"/>
            <a:ext cx="7337812" cy="3038549"/>
          </a:xfrm>
        </p:spPr>
        <p:txBody>
          <a:bodyPr>
            <a:normAutofit/>
          </a:bodyPr>
          <a:lstStyle/>
          <a:p>
            <a:pPr marL="220980" indent="0" algn="just">
              <a:lnSpc>
                <a:spcPct val="150000"/>
              </a:lnSpc>
              <a:buNone/>
            </a:pPr>
            <a:r>
              <a:rPr lang="es-MX" sz="2200" dirty="0">
                <a:solidFill>
                  <a:srgbClr val="000000"/>
                </a:solidFill>
                <a:latin typeface="Arial" panose="020B0604020202020204" pitchFamily="34" charset="0"/>
                <a:ea typeface="Calibri" panose="020F0502020204030204" pitchFamily="34" charset="0"/>
                <a:cs typeface="Arial" panose="020B0604020202020204" pitchFamily="34" charset="0"/>
              </a:rPr>
              <a:t>Sí, es susceptible de responsabilidad administrativa e incluso penal, el servidor público que no entregue la información, los bienes, archivos y todo lo que esté bajo su encargo.</a:t>
            </a:r>
          </a:p>
          <a:p>
            <a:pPr marL="220980" indent="0" algn="just">
              <a:lnSpc>
                <a:spcPct val="150000"/>
              </a:lnSpc>
              <a:spcAft>
                <a:spcPts val="0"/>
              </a:spcAft>
              <a:buNone/>
            </a:pPr>
            <a:endParaRPr lang="es-MX"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4" name="Rectángulo redondeado 3"/>
          <p:cNvSpPr/>
          <p:nvPr/>
        </p:nvSpPr>
        <p:spPr>
          <a:xfrm>
            <a:off x="5046453" y="357612"/>
            <a:ext cx="6918385" cy="177311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800"/>
              </a:spcAft>
              <a:tabLst>
                <a:tab pos="270510" algn="l"/>
                <a:tab pos="1849120" algn="l"/>
              </a:tabLst>
            </a:pPr>
            <a:r>
              <a:rPr lang="es-MX" sz="2000" b="1" dirty="0">
                <a:latin typeface="Arial" panose="020B0604020202020204" pitchFamily="34" charset="0"/>
                <a:ea typeface="Times New Roman" panose="02020603050405020304" pitchFamily="18" charset="0"/>
                <a:cs typeface="Arial" panose="020B0604020202020204" pitchFamily="34" charset="0"/>
              </a:rPr>
              <a:t>¿Habrá responsabilidad para algún servidor si no participa en la Entrega-Recepción, no entrega algún informe y/o los bienes que tiene bajo su resguardo?</a:t>
            </a:r>
            <a:endParaRPr lang="es-MX" sz="2000" b="1" dirty="0">
              <a:latin typeface="Arial" panose="020B0604020202020204" pitchFamily="34" charset="0"/>
              <a:ea typeface="Calibri" panose="020F0502020204030204" pitchFamily="34" charset="0"/>
              <a:cs typeface="Arial" panose="020B0604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pic>
        <p:nvPicPr>
          <p:cNvPr id="6146" name="Picture 2" descr="Presentación de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151" y="3758960"/>
            <a:ext cx="3424687"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6376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6347" y="2959331"/>
            <a:ext cx="7337812" cy="3038549"/>
          </a:xfrm>
        </p:spPr>
        <p:txBody>
          <a:bodyPr>
            <a:normAutofit/>
          </a:bodyPr>
          <a:lstStyle/>
          <a:p>
            <a:pPr marL="220980" indent="0" algn="just">
              <a:lnSpc>
                <a:spcPct val="150000"/>
              </a:lnSpc>
              <a:buNone/>
            </a:pPr>
            <a:r>
              <a:rPr lang="es-MX" sz="2200" dirty="0">
                <a:solidFill>
                  <a:srgbClr val="000000"/>
                </a:solidFill>
                <a:latin typeface="Arial" panose="020B0604020202020204" pitchFamily="34" charset="0"/>
                <a:ea typeface="Calibri" panose="020F0502020204030204" pitchFamily="34" charset="0"/>
                <a:cs typeface="Arial" panose="020B0604020202020204" pitchFamily="34" charset="0"/>
              </a:rPr>
              <a:t>No hay impedimento legal, las comisiones de entrega y de la que recibe se coordinarán para esos efectos.</a:t>
            </a:r>
          </a:p>
          <a:p>
            <a:pPr marL="220980" indent="0" algn="just">
              <a:lnSpc>
                <a:spcPct val="150000"/>
              </a:lnSpc>
              <a:spcAft>
                <a:spcPts val="0"/>
              </a:spcAft>
              <a:buNone/>
            </a:pPr>
            <a:endParaRPr lang="es-MX"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4" name="Rectángulo redondeado 3"/>
          <p:cNvSpPr/>
          <p:nvPr/>
        </p:nvSpPr>
        <p:spPr>
          <a:xfrm>
            <a:off x="4468483" y="401215"/>
            <a:ext cx="7418717" cy="2022808"/>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tabLst>
                <a:tab pos="270510" algn="l"/>
                <a:tab pos="1849120" algn="l"/>
              </a:tabLst>
            </a:pPr>
            <a:r>
              <a:rPr lang="es-MX" sz="2000" b="1" dirty="0">
                <a:latin typeface="Arial" panose="020B0604020202020204" pitchFamily="34" charset="0"/>
                <a:ea typeface="Times New Roman" panose="02020603050405020304" pitchFamily="18" charset="0"/>
                <a:cs typeface="Arial" panose="020B0604020202020204" pitchFamily="34" charset="0"/>
              </a:rPr>
              <a:t>¿Es válido que la administración entrante llegue antes de la fecha establecida a solicitar documentación o el avance de la entrega-recepción?</a:t>
            </a:r>
            <a:endParaRPr lang="es-MX" sz="2000" b="1"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800"/>
              </a:spcAft>
              <a:tabLst>
                <a:tab pos="270510" algn="l"/>
                <a:tab pos="1849120" algn="l"/>
              </a:tabLst>
            </a:pPr>
            <a:endParaRPr lang="es-MX" sz="2000" b="1" dirty="0">
              <a:latin typeface="Arial" panose="020B0604020202020204" pitchFamily="34" charset="0"/>
              <a:ea typeface="Calibri" panose="020F0502020204030204" pitchFamily="34" charset="0"/>
              <a:cs typeface="Arial" panose="020B0604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pic>
        <p:nvPicPr>
          <p:cNvPr id="7170" name="Picture 2" descr="Haz que hablen de seguridad al iniciar una reunión. Es fácil, si sabes cómo  (Parte 1) - PrevenContr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8392" y="3946437"/>
            <a:ext cx="3703608" cy="264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6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8928" y="2251965"/>
            <a:ext cx="7337812" cy="3544986"/>
          </a:xfrm>
        </p:spPr>
        <p:txBody>
          <a:bodyPr>
            <a:normAutofit/>
          </a:bodyPr>
          <a:lstStyle/>
          <a:p>
            <a:pPr marL="220980" indent="0" algn="just">
              <a:lnSpc>
                <a:spcPct val="150000"/>
              </a:lnSpc>
              <a:buNone/>
            </a:pPr>
            <a:r>
              <a:rPr lang="es-MX" sz="2200" dirty="0">
                <a:solidFill>
                  <a:srgbClr val="000000"/>
                </a:solidFill>
                <a:latin typeface="Arial" panose="020B0604020202020204" pitchFamily="34" charset="0"/>
                <a:ea typeface="Calibri" panose="020F0502020204030204" pitchFamily="34" charset="0"/>
                <a:cs typeface="Arial" panose="020B0604020202020204" pitchFamily="34" charset="0"/>
              </a:rPr>
              <a:t>Se deberá solicitar mediante oficio a las instituciones bancarias, la cancelación definitiva de firmas de los servidores públicos salientes que estuvieron autorizados para el manejo de cuentas bancarias y expedición de cheques. </a:t>
            </a:r>
          </a:p>
          <a:p>
            <a:pPr marL="220980" indent="0" algn="just">
              <a:lnSpc>
                <a:spcPct val="150000"/>
              </a:lnSpc>
              <a:spcAft>
                <a:spcPts val="0"/>
              </a:spcAft>
              <a:buNone/>
            </a:pPr>
            <a:endParaRPr lang="es-MX"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4" name="Rectángulo redondeado 3"/>
          <p:cNvSpPr/>
          <p:nvPr/>
        </p:nvSpPr>
        <p:spPr>
          <a:xfrm>
            <a:off x="6521571" y="461600"/>
            <a:ext cx="5279366" cy="140170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800"/>
              </a:spcAft>
              <a:tabLst>
                <a:tab pos="270510" algn="l"/>
                <a:tab pos="1849120" algn="l"/>
              </a:tabLst>
            </a:pPr>
            <a:r>
              <a:rPr lang="es-MX" sz="2000" b="1" dirty="0" smtClean="0">
                <a:latin typeface="Arial" panose="020B0604020202020204" pitchFamily="34" charset="0"/>
                <a:ea typeface="Times New Roman" panose="02020603050405020304" pitchFamily="18" charset="0"/>
                <a:cs typeface="Arial" panose="020B0604020202020204" pitchFamily="34" charset="0"/>
              </a:rPr>
              <a:t>¿Se </a:t>
            </a:r>
            <a:r>
              <a:rPr lang="es-MX" sz="2000" b="1" dirty="0">
                <a:latin typeface="Arial" panose="020B0604020202020204" pitchFamily="34" charset="0"/>
                <a:ea typeface="Times New Roman" panose="02020603050405020304" pitchFamily="18" charset="0"/>
                <a:cs typeface="Arial" panose="020B0604020202020204" pitchFamily="34" charset="0"/>
              </a:rPr>
              <a:t>deben cancelar cuentas bancarias, o sólo se cancelarán las firmas?</a:t>
            </a:r>
            <a:endParaRPr lang="es-MX" sz="2000" b="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270510" algn="l"/>
                <a:tab pos="1849120" algn="l"/>
              </a:tabLst>
            </a:pPr>
            <a:endParaRPr lang="es-MX" sz="2000" b="1" dirty="0">
              <a:latin typeface="Arial" panose="020B0604020202020204" pitchFamily="34" charset="0"/>
              <a:ea typeface="Calibri" panose="020F0502020204030204" pitchFamily="34" charset="0"/>
              <a:cs typeface="Arial" panose="020B0604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pic>
        <p:nvPicPr>
          <p:cNvPr id="8194" name="Picture 2" descr="Cómo se calculan las comisiones recurrentes - Programa de afiliados de  Kins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7404" y="3925020"/>
            <a:ext cx="3243533" cy="1802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0375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Redondear rectángulo de esquina sencilla 3"/>
          <p:cNvSpPr/>
          <p:nvPr/>
        </p:nvSpPr>
        <p:spPr>
          <a:xfrm flipH="1">
            <a:off x="1523999" y="1441512"/>
            <a:ext cx="9829800" cy="4599710"/>
          </a:xfrm>
          <a:prstGeom prst="round1Rect">
            <a:avLst/>
          </a:prstGeom>
          <a:noFill/>
          <a:ln w="222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4913067" y="2669258"/>
            <a:ext cx="6249514" cy="1323439"/>
          </a:xfrm>
          <a:prstGeom prst="rect">
            <a:avLst/>
          </a:prstGeom>
          <a:noFill/>
        </p:spPr>
        <p:txBody>
          <a:bodyPr wrap="square" rtlCol="0">
            <a:spAutoFit/>
          </a:bodyPr>
          <a:lstStyle/>
          <a:p>
            <a:r>
              <a:rPr lang="es-MX" sz="4000" dirty="0" smtClean="0">
                <a:solidFill>
                  <a:srgbClr val="66FFFF"/>
                </a:solidFill>
                <a:latin typeface="Arial Black" panose="020B0A04020102020204" pitchFamily="34" charset="0"/>
              </a:rPr>
              <a:t>RECOMENDACIONES </a:t>
            </a:r>
            <a:r>
              <a:rPr lang="es-MX" sz="4000" dirty="0" smtClean="0">
                <a:solidFill>
                  <a:schemeClr val="bg1"/>
                </a:solidFill>
                <a:latin typeface="Arial Black" panose="020B0A04020102020204" pitchFamily="34" charset="0"/>
              </a:rPr>
              <a:t>GENERALES.</a:t>
            </a:r>
            <a:endParaRPr lang="es-MX" sz="1600" dirty="0">
              <a:solidFill>
                <a:schemeClr val="bg1"/>
              </a:solidFill>
              <a:latin typeface="Arial Black" panose="020B0A04020102020204" pitchFamily="34" charset="0"/>
            </a:endParaRPr>
          </a:p>
        </p:txBody>
      </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95" y="368219"/>
            <a:ext cx="2636285" cy="583459"/>
          </a:xfrm>
          <a:prstGeom prst="rect">
            <a:avLst/>
          </a:prstGeom>
        </p:spPr>
      </p:pic>
      <p:sp>
        <p:nvSpPr>
          <p:cNvPr id="2" name="AutoShape 2" descr="Qué preguntas hacer en una entrevista de trabajo | 9 ejemplos prácticos"/>
          <p:cNvSpPr>
            <a:spLocks noChangeAspect="1" noChangeArrowheads="1"/>
          </p:cNvSpPr>
          <p:nvPr/>
        </p:nvSpPr>
        <p:spPr bwMode="auto">
          <a:xfrm>
            <a:off x="586896" y="95167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218" name="Picture 2" descr="Cómo redactar una carta de recomendación? | Econom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937" y="2669258"/>
            <a:ext cx="3674482" cy="2526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78508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201" y="1687483"/>
            <a:ext cx="7855079" cy="4858328"/>
          </a:xfrm>
        </p:spPr>
        <p:txBody>
          <a:bodyPr>
            <a:noAutofit/>
          </a:bodyPr>
          <a:lstStyle/>
          <a:p>
            <a:pPr algn="just">
              <a:lnSpc>
                <a:spcPct val="150000"/>
              </a:lnSpc>
              <a:buNone/>
            </a:pPr>
            <a:r>
              <a:rPr lang="es-MX" dirty="0" smtClean="0"/>
              <a:t> </a:t>
            </a:r>
            <a:r>
              <a:rPr lang="es-MX" dirty="0">
                <a:latin typeface="Arial" panose="020B0604020202020204" pitchFamily="34" charset="0"/>
                <a:cs typeface="Arial" panose="020B0604020202020204" pitchFamily="34" charset="0"/>
              </a:rPr>
              <a:t> </a:t>
            </a:r>
            <a:r>
              <a:rPr lang="es-MX" sz="2400" dirty="0" smtClean="0">
                <a:latin typeface="Arial" panose="020B0604020202020204" pitchFamily="34" charset="0"/>
                <a:cs typeface="Arial" panose="020B0604020202020204" pitchFamily="34" charset="0"/>
              </a:rPr>
              <a:t>La </a:t>
            </a:r>
            <a:r>
              <a:rPr lang="es-MX" sz="2400" dirty="0">
                <a:latin typeface="Arial" panose="020B0604020202020204" pitchFamily="34" charset="0"/>
                <a:cs typeface="Arial" panose="020B0604020202020204" pitchFamily="34" charset="0"/>
              </a:rPr>
              <a:t>entrega-recepción es el </a:t>
            </a:r>
            <a:r>
              <a:rPr lang="es-MX" sz="2400" b="1" dirty="0">
                <a:latin typeface="Arial" panose="020B0604020202020204" pitchFamily="34" charset="0"/>
                <a:cs typeface="Arial" panose="020B0604020202020204" pitchFamily="34" charset="0"/>
              </a:rPr>
              <a:t>procedimiento administrativo de interés público, de cumplimiento obligatorio y formal</a:t>
            </a:r>
            <a:r>
              <a:rPr lang="es-MX" sz="2400" dirty="0">
                <a:latin typeface="Arial" panose="020B0604020202020204" pitchFamily="34" charset="0"/>
                <a:cs typeface="Arial" panose="020B0604020202020204" pitchFamily="34" charset="0"/>
              </a:rPr>
              <a:t> mediante el cual un servidor público que concluye su función, hace entrega del despacho a su cargo, mediante la elaboración del </a:t>
            </a:r>
            <a:r>
              <a:rPr lang="es-MX" sz="2400" b="1" u="sng" dirty="0">
                <a:latin typeface="Arial" panose="020B0604020202020204" pitchFamily="34" charset="0"/>
                <a:cs typeface="Arial" panose="020B0604020202020204" pitchFamily="34" charset="0"/>
              </a:rPr>
              <a:t>acta administrativa de entrega-recepción</a:t>
            </a:r>
            <a:r>
              <a:rPr lang="es-MX" sz="2400" dirty="0">
                <a:latin typeface="Arial" panose="020B0604020202020204" pitchFamily="34" charset="0"/>
                <a:cs typeface="Arial" panose="020B0604020202020204" pitchFamily="34" charset="0"/>
              </a:rPr>
              <a:t> al servidor público que lo sustituye en sus funciones o a quien se designe para tal </a:t>
            </a:r>
            <a:r>
              <a:rPr lang="es-MX" sz="2400" dirty="0" smtClean="0">
                <a:latin typeface="Arial" panose="020B0604020202020204" pitchFamily="34" charset="0"/>
                <a:cs typeface="Arial" panose="020B0604020202020204" pitchFamily="34" charset="0"/>
              </a:rPr>
              <a:t>efecto. </a:t>
            </a:r>
            <a:r>
              <a:rPr lang="es-MX" sz="2400" b="1" dirty="0" smtClean="0">
                <a:latin typeface="Arial" panose="020B0604020202020204" pitchFamily="34" charset="0"/>
                <a:cs typeface="Arial" panose="020B0604020202020204" pitchFamily="34" charset="0"/>
              </a:rPr>
              <a:t>(Art</a:t>
            </a:r>
            <a:r>
              <a:rPr lang="es-MX" sz="2400" b="1" dirty="0">
                <a:latin typeface="Arial" panose="020B0604020202020204" pitchFamily="34" charset="0"/>
                <a:cs typeface="Arial" panose="020B0604020202020204" pitchFamily="34" charset="0"/>
              </a:rPr>
              <a:t>. 2 LEREJM)</a:t>
            </a:r>
            <a:endParaRPr lang="es-ES" sz="2400" b="1" dirty="0">
              <a:latin typeface="Arial" panose="020B0604020202020204" pitchFamily="34" charset="0"/>
              <a:cs typeface="Arial" panose="020B0604020202020204" pitchFamily="34" charset="0"/>
            </a:endParaRPr>
          </a:p>
          <a:p>
            <a:endParaRPr lang="es-ES" dirty="0"/>
          </a:p>
          <a:p>
            <a:pPr algn="just"/>
            <a:endParaRPr lang="es-MX" dirty="0">
              <a:latin typeface="Arial" panose="020B0604020202020204" pitchFamily="34" charset="0"/>
              <a:cs typeface="Arial" panose="020B0604020202020204" pitchFamily="34" charset="0"/>
            </a:endParaRPr>
          </a:p>
          <a:p>
            <a:pPr marL="0" indent="0" algn="just">
              <a:buNone/>
            </a:pPr>
            <a:endParaRPr lang="es-MX" dirty="0">
              <a:latin typeface="Arial" panose="020B0604020202020204" pitchFamily="34" charset="0"/>
              <a:cs typeface="Arial" panose="020B0604020202020204" pitchFamily="34" charset="0"/>
            </a:endParaRPr>
          </a:p>
        </p:txBody>
      </p:sp>
      <p:sp>
        <p:nvSpPr>
          <p:cNvPr id="4" name="Rectángulo redondeado 3"/>
          <p:cNvSpPr/>
          <p:nvPr/>
        </p:nvSpPr>
        <p:spPr>
          <a:xfrm>
            <a:off x="5541818" y="277090"/>
            <a:ext cx="5913583" cy="105294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latin typeface="Arial Black" panose="020B0A04020102020204" pitchFamily="34" charset="0"/>
              </a:rPr>
              <a:t>¿QUE ES EL PROCEDIMIENTO DE </a:t>
            </a:r>
            <a:r>
              <a:rPr lang="es-MX" sz="2000" dirty="0" smtClean="0">
                <a:solidFill>
                  <a:srgbClr val="66FFFF"/>
                </a:solidFill>
                <a:latin typeface="Arial Black" panose="020B0A04020102020204" pitchFamily="34" charset="0"/>
              </a:rPr>
              <a:t>ENTREGA-RECEPCIÓN?</a:t>
            </a:r>
            <a:endParaRPr lang="es-MX"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pic>
        <p:nvPicPr>
          <p:cNvPr id="2052" name="Picture 4" descr="PARTICIPA LA CONTRALORÍA INTERNA EN EL PROCESO DE ENTREGA RECEPCIÓN POR FIN  DE LEGISLATURA | Órgano Interno de Control"/>
          <p:cNvPicPr>
            <a:picLocks noChangeAspect="1" noChangeArrowheads="1"/>
          </p:cNvPicPr>
          <p:nvPr/>
        </p:nvPicPr>
        <p:blipFill rotWithShape="1">
          <a:blip r:embed="rId3">
            <a:extLst>
              <a:ext uri="{28A0092B-C50C-407E-A947-70E740481C1C}">
                <a14:useLocalDpi xmlns:a14="http://schemas.microsoft.com/office/drawing/2010/main" val="0"/>
              </a:ext>
            </a:extLst>
          </a:blip>
          <a:srcRect l="2135" t="20184" r="-2135" b="16134"/>
          <a:stretch/>
        </p:blipFill>
        <p:spPr bwMode="auto">
          <a:xfrm>
            <a:off x="8498609" y="1953490"/>
            <a:ext cx="3471949" cy="306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7719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3880" y="1606222"/>
            <a:ext cx="7994348" cy="4992986"/>
          </a:xfrm>
        </p:spPr>
        <p:txBody>
          <a:bodyPr>
            <a:normAutofit/>
          </a:bodyPr>
          <a:lstStyle/>
          <a:p>
            <a:pPr marL="0" indent="0" algn="just">
              <a:lnSpc>
                <a:spcPct val="150000"/>
              </a:lnSpc>
              <a:buNone/>
            </a:pPr>
            <a:r>
              <a:rPr lang="es-MX" sz="2200" dirty="0" smtClean="0">
                <a:latin typeface="Arial" panose="020B0604020202020204" pitchFamily="34" charset="0"/>
                <a:ea typeface="Calibri" panose="020F0502020204030204" pitchFamily="34" charset="0"/>
                <a:cs typeface="Arial" panose="020B0604020202020204" pitchFamily="34" charset="0"/>
              </a:rPr>
              <a:t>La entrega-recepción es un proceso jurídico-administrativo que se debe tomar con toda la seriedad debida, por lo que es recomendable antes de signar cualquier documento, asegurarse de estar completamente seguros de en todo momento respetar la Ley y el Reglamento, además de tomar medidas en todo lo que contiene, incluyendo anexos, para evitar posteriores problemas legales y en su caso penales.</a:t>
            </a:r>
          </a:p>
          <a:p>
            <a:pPr marL="0" indent="0" algn="just">
              <a:buNone/>
            </a:pPr>
            <a:endParaRPr lang="es-MX" sz="24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pic>
        <p:nvPicPr>
          <p:cNvPr id="2050" name="Picture 2" descr="Idea - Iconos gratis de márk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207" y="2044460"/>
            <a:ext cx="3028499" cy="276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916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ángulo redondeado 3"/>
          <p:cNvSpPr/>
          <p:nvPr/>
        </p:nvSpPr>
        <p:spPr>
          <a:xfrm>
            <a:off x="8108830" y="225257"/>
            <a:ext cx="3929460" cy="97381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latin typeface="Arial Black" panose="020B0A04020102020204" pitchFamily="34" charset="0"/>
              </a:rPr>
              <a:t>RECOMENDACIONES</a:t>
            </a:r>
            <a:endParaRPr lang="es-MX" dirty="0">
              <a:solidFill>
                <a:schemeClr val="bg1"/>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
        <p:nvSpPr>
          <p:cNvPr id="6" name="2 Marcador de contenido"/>
          <p:cNvSpPr txBox="1">
            <a:spLocks noGrp="1"/>
          </p:cNvSpPr>
          <p:nvPr>
            <p:ph idx="1"/>
          </p:nvPr>
        </p:nvSpPr>
        <p:spPr bwMode="auto">
          <a:xfrm>
            <a:off x="2846448" y="1740676"/>
            <a:ext cx="5072062" cy="40318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ormAutofit fontScale="85000" lnSpcReduction="10000"/>
          </a:bodyPr>
          <a:lstStyle/>
          <a:p>
            <a:pPr>
              <a:buClr>
                <a:srgbClr val="00736F"/>
              </a:buClr>
              <a:buFont typeface="Wingdings" pitchFamily="2" charset="2"/>
              <a:buChar char="v"/>
              <a:defRPr/>
            </a:pPr>
            <a:r>
              <a:rPr lang="es-MX" b="1" dirty="0"/>
              <a:t> </a:t>
            </a:r>
            <a:r>
              <a:rPr lang="es-MX" sz="1800" b="1" dirty="0">
                <a:latin typeface="Arial" panose="020B0604020202020204" pitchFamily="34" charset="0"/>
                <a:cs typeface="Arial" panose="020B0604020202020204" pitchFamily="34" charset="0"/>
              </a:rPr>
              <a:t>TODOS LOS IMPORTES CON NÚMERO Y LETRA.</a:t>
            </a:r>
          </a:p>
        </p:txBody>
      </p:sp>
      <p:sp>
        <p:nvSpPr>
          <p:cNvPr id="7" name="2 Marcador de contenido"/>
          <p:cNvSpPr txBox="1">
            <a:spLocks/>
          </p:cNvSpPr>
          <p:nvPr/>
        </p:nvSpPr>
        <p:spPr bwMode="auto">
          <a:xfrm>
            <a:off x="2846448" y="2386645"/>
            <a:ext cx="5072062" cy="42862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lstStyle/>
          <a:p>
            <a:pPr>
              <a:buClr>
                <a:srgbClr val="00736F"/>
              </a:buClr>
              <a:buFont typeface="Wingdings" pitchFamily="2" charset="2"/>
              <a:buChar char="v"/>
              <a:defRPr/>
            </a:pPr>
            <a:r>
              <a:rPr lang="es-MX" b="1" dirty="0"/>
              <a:t> NO DEJAR ESPACIOS EN BLANCO.</a:t>
            </a:r>
          </a:p>
        </p:txBody>
      </p:sp>
      <p:sp>
        <p:nvSpPr>
          <p:cNvPr id="8" name="2 Marcador de contenido"/>
          <p:cNvSpPr txBox="1">
            <a:spLocks/>
          </p:cNvSpPr>
          <p:nvPr/>
        </p:nvSpPr>
        <p:spPr bwMode="auto">
          <a:xfrm>
            <a:off x="2786063" y="3000375"/>
            <a:ext cx="5072062" cy="500063"/>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lstStyle/>
          <a:p>
            <a:pPr>
              <a:lnSpc>
                <a:spcPct val="150000"/>
              </a:lnSpc>
              <a:buClr>
                <a:srgbClr val="00736F"/>
              </a:buClr>
              <a:buFont typeface="Wingdings" pitchFamily="2" charset="2"/>
              <a:buChar char="v"/>
              <a:defRPr/>
            </a:pPr>
            <a:r>
              <a:rPr lang="es-MX" b="1" dirty="0"/>
              <a:t> SIEMPRE QUE SEA POSIBLE UTILIZAR TESTIGOS.</a:t>
            </a:r>
          </a:p>
        </p:txBody>
      </p:sp>
      <p:sp>
        <p:nvSpPr>
          <p:cNvPr id="9" name="2 Marcador de contenido"/>
          <p:cNvSpPr txBox="1">
            <a:spLocks/>
          </p:cNvSpPr>
          <p:nvPr/>
        </p:nvSpPr>
        <p:spPr bwMode="auto">
          <a:xfrm>
            <a:off x="2786063" y="3632193"/>
            <a:ext cx="5072062" cy="64293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lstStyle/>
          <a:p>
            <a:pPr>
              <a:buClr>
                <a:srgbClr val="00736F"/>
              </a:buClr>
              <a:buFont typeface="Wingdings" pitchFamily="2" charset="2"/>
              <a:buChar char="v"/>
              <a:defRPr/>
            </a:pPr>
            <a:r>
              <a:rPr lang="es-MX" b="1" dirty="0"/>
              <a:t> QUE NO CONTENGA TACHADURAS O</a:t>
            </a:r>
          </a:p>
          <a:p>
            <a:pPr>
              <a:buClr>
                <a:srgbClr val="00736F"/>
              </a:buClr>
              <a:defRPr/>
            </a:pPr>
            <a:r>
              <a:rPr lang="es-MX" b="1" dirty="0"/>
              <a:t>     ENMENDADURAS.</a:t>
            </a:r>
          </a:p>
        </p:txBody>
      </p:sp>
      <p:sp>
        <p:nvSpPr>
          <p:cNvPr id="10" name="2 Marcador de contenido"/>
          <p:cNvSpPr txBox="1">
            <a:spLocks/>
          </p:cNvSpPr>
          <p:nvPr/>
        </p:nvSpPr>
        <p:spPr bwMode="auto">
          <a:xfrm>
            <a:off x="2786063" y="4372110"/>
            <a:ext cx="5072062" cy="42862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lstStyle/>
          <a:p>
            <a:pPr>
              <a:buClr>
                <a:srgbClr val="00736F"/>
              </a:buClr>
              <a:buFont typeface="Wingdings" pitchFamily="2" charset="2"/>
              <a:buChar char="v"/>
              <a:defRPr/>
            </a:pPr>
            <a:r>
              <a:rPr lang="es-MX" b="1" dirty="0"/>
              <a:t> QUE NO CONTENGA ABREVIATURAS.</a:t>
            </a:r>
          </a:p>
        </p:txBody>
      </p:sp>
      <p:sp>
        <p:nvSpPr>
          <p:cNvPr id="11" name="2 Marcador de contenido"/>
          <p:cNvSpPr txBox="1">
            <a:spLocks/>
          </p:cNvSpPr>
          <p:nvPr/>
        </p:nvSpPr>
        <p:spPr bwMode="auto">
          <a:xfrm>
            <a:off x="2786063" y="4994694"/>
            <a:ext cx="5072062" cy="42862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lstStyle/>
          <a:p>
            <a:pPr>
              <a:buClr>
                <a:srgbClr val="00736F"/>
              </a:buClr>
              <a:buFont typeface="Wingdings" pitchFamily="2" charset="2"/>
              <a:buChar char="v"/>
              <a:defRPr/>
            </a:pPr>
            <a:r>
              <a:rPr lang="es-MX" b="1" dirty="0"/>
              <a:t> TODAS LAS HOJAS DE PREFERENCIA </a:t>
            </a:r>
            <a:r>
              <a:rPr lang="es-MX" b="1" dirty="0" smtClean="0"/>
              <a:t>FIRMADAS.</a:t>
            </a:r>
            <a:endParaRPr lang="es-MX" b="1" dirty="0"/>
          </a:p>
        </p:txBody>
      </p:sp>
      <p:sp>
        <p:nvSpPr>
          <p:cNvPr id="12" name="2 Marcador de contenido"/>
          <p:cNvSpPr txBox="1">
            <a:spLocks/>
          </p:cNvSpPr>
          <p:nvPr/>
        </p:nvSpPr>
        <p:spPr bwMode="auto">
          <a:xfrm>
            <a:off x="2786063" y="5709069"/>
            <a:ext cx="5072062" cy="64293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lstStyle/>
          <a:p>
            <a:pPr>
              <a:buClr>
                <a:srgbClr val="00736F"/>
              </a:buClr>
              <a:buFont typeface="Wingdings" pitchFamily="2" charset="2"/>
              <a:buChar char="v"/>
              <a:defRPr/>
            </a:pPr>
            <a:r>
              <a:rPr lang="es-MX" b="1" dirty="0"/>
              <a:t> QUE CONTENGA EL NÚMERO DE HOJA Y</a:t>
            </a:r>
          </a:p>
          <a:p>
            <a:pPr>
              <a:buClr>
                <a:srgbClr val="00736F"/>
              </a:buClr>
              <a:defRPr/>
            </a:pPr>
            <a:r>
              <a:rPr lang="es-MX" b="1" dirty="0"/>
              <a:t>     </a:t>
            </a:r>
            <a:r>
              <a:rPr lang="es-MX" b="1" dirty="0" smtClean="0"/>
              <a:t>TOTAL DE LAS MISMAS.</a:t>
            </a:r>
            <a:endParaRPr lang="en-US" dirty="0"/>
          </a:p>
        </p:txBody>
      </p:sp>
      <p:sp>
        <p:nvSpPr>
          <p:cNvPr id="14" name="12 Flecha derecha"/>
          <p:cNvSpPr/>
          <p:nvPr/>
        </p:nvSpPr>
        <p:spPr>
          <a:xfrm>
            <a:off x="1416329" y="1754658"/>
            <a:ext cx="1143008" cy="357190"/>
          </a:xfrm>
          <a:prstGeom prst="rightArrow">
            <a:avLst/>
          </a:prstGeom>
          <a:solidFill>
            <a:schemeClr val="accent2"/>
          </a:solidFill>
        </p:spPr>
        <p:style>
          <a:lnRef idx="0">
            <a:schemeClr val="dk1"/>
          </a:lnRef>
          <a:fillRef idx="3">
            <a:schemeClr val="dk1"/>
          </a:fillRef>
          <a:effectRef idx="3">
            <a:schemeClr val="dk1"/>
          </a:effectRef>
          <a:fontRef idx="minor">
            <a:schemeClr val="lt1"/>
          </a:fontRef>
        </p:style>
        <p:txBody>
          <a:bodyPr anchor="ctr"/>
          <a:lstStyle/>
          <a:p>
            <a:pPr algn="ctr">
              <a:defRPr/>
            </a:pPr>
            <a:endParaRPr lang="es-MX"/>
          </a:p>
        </p:txBody>
      </p:sp>
      <p:sp>
        <p:nvSpPr>
          <p:cNvPr id="15" name="12 Flecha derecha"/>
          <p:cNvSpPr/>
          <p:nvPr/>
        </p:nvSpPr>
        <p:spPr>
          <a:xfrm>
            <a:off x="1368328" y="2357343"/>
            <a:ext cx="1143008" cy="357190"/>
          </a:xfrm>
          <a:prstGeom prst="rightArrow">
            <a:avLst/>
          </a:prstGeom>
          <a:solidFill>
            <a:schemeClr val="accent2"/>
          </a:solidFill>
        </p:spPr>
        <p:style>
          <a:lnRef idx="0">
            <a:schemeClr val="dk1"/>
          </a:lnRef>
          <a:fillRef idx="3">
            <a:schemeClr val="dk1"/>
          </a:fillRef>
          <a:effectRef idx="3">
            <a:schemeClr val="dk1"/>
          </a:effectRef>
          <a:fontRef idx="minor">
            <a:schemeClr val="lt1"/>
          </a:fontRef>
        </p:style>
        <p:txBody>
          <a:bodyPr anchor="ctr"/>
          <a:lstStyle/>
          <a:p>
            <a:pPr algn="ctr">
              <a:defRPr/>
            </a:pPr>
            <a:endParaRPr lang="es-MX"/>
          </a:p>
        </p:txBody>
      </p:sp>
      <p:sp>
        <p:nvSpPr>
          <p:cNvPr id="16" name="12 Flecha derecha"/>
          <p:cNvSpPr/>
          <p:nvPr/>
        </p:nvSpPr>
        <p:spPr>
          <a:xfrm>
            <a:off x="1336581" y="3065393"/>
            <a:ext cx="1143008" cy="357190"/>
          </a:xfrm>
          <a:prstGeom prst="rightArrow">
            <a:avLst/>
          </a:prstGeom>
          <a:solidFill>
            <a:schemeClr val="accent2"/>
          </a:solidFill>
        </p:spPr>
        <p:style>
          <a:lnRef idx="0">
            <a:schemeClr val="dk1"/>
          </a:lnRef>
          <a:fillRef idx="3">
            <a:schemeClr val="dk1"/>
          </a:fillRef>
          <a:effectRef idx="3">
            <a:schemeClr val="dk1"/>
          </a:effectRef>
          <a:fontRef idx="minor">
            <a:schemeClr val="lt1"/>
          </a:fontRef>
        </p:style>
        <p:txBody>
          <a:bodyPr anchor="ctr"/>
          <a:lstStyle/>
          <a:p>
            <a:pPr algn="ctr">
              <a:defRPr/>
            </a:pPr>
            <a:endParaRPr lang="es-MX"/>
          </a:p>
        </p:txBody>
      </p:sp>
      <p:sp>
        <p:nvSpPr>
          <p:cNvPr id="17" name="12 Flecha derecha"/>
          <p:cNvSpPr/>
          <p:nvPr/>
        </p:nvSpPr>
        <p:spPr>
          <a:xfrm>
            <a:off x="1336581" y="3712888"/>
            <a:ext cx="1143008" cy="357190"/>
          </a:xfrm>
          <a:prstGeom prst="rightArrow">
            <a:avLst/>
          </a:prstGeom>
          <a:solidFill>
            <a:schemeClr val="accent2"/>
          </a:solidFill>
        </p:spPr>
        <p:style>
          <a:lnRef idx="0">
            <a:schemeClr val="dk1"/>
          </a:lnRef>
          <a:fillRef idx="3">
            <a:schemeClr val="dk1"/>
          </a:fillRef>
          <a:effectRef idx="3">
            <a:schemeClr val="dk1"/>
          </a:effectRef>
          <a:fontRef idx="minor">
            <a:schemeClr val="lt1"/>
          </a:fontRef>
        </p:style>
        <p:txBody>
          <a:bodyPr anchor="ctr"/>
          <a:lstStyle/>
          <a:p>
            <a:pPr algn="ctr">
              <a:defRPr/>
            </a:pPr>
            <a:endParaRPr lang="es-MX"/>
          </a:p>
        </p:txBody>
      </p:sp>
      <p:sp>
        <p:nvSpPr>
          <p:cNvPr id="18" name="12 Flecha derecha"/>
          <p:cNvSpPr/>
          <p:nvPr/>
        </p:nvSpPr>
        <p:spPr>
          <a:xfrm>
            <a:off x="1311701" y="4371024"/>
            <a:ext cx="1143008" cy="357190"/>
          </a:xfrm>
          <a:prstGeom prst="rightArrow">
            <a:avLst/>
          </a:prstGeom>
          <a:solidFill>
            <a:schemeClr val="accent2"/>
          </a:solidFill>
        </p:spPr>
        <p:style>
          <a:lnRef idx="0">
            <a:schemeClr val="dk1"/>
          </a:lnRef>
          <a:fillRef idx="3">
            <a:schemeClr val="dk1"/>
          </a:fillRef>
          <a:effectRef idx="3">
            <a:schemeClr val="dk1"/>
          </a:effectRef>
          <a:fontRef idx="minor">
            <a:schemeClr val="lt1"/>
          </a:fontRef>
        </p:style>
        <p:txBody>
          <a:bodyPr anchor="ctr"/>
          <a:lstStyle/>
          <a:p>
            <a:pPr algn="ctr">
              <a:defRPr/>
            </a:pPr>
            <a:endParaRPr lang="es-MX"/>
          </a:p>
        </p:txBody>
      </p:sp>
      <p:sp>
        <p:nvSpPr>
          <p:cNvPr id="19" name="12 Flecha derecha"/>
          <p:cNvSpPr/>
          <p:nvPr/>
        </p:nvSpPr>
        <p:spPr>
          <a:xfrm>
            <a:off x="1289895" y="5030411"/>
            <a:ext cx="1143008" cy="357190"/>
          </a:xfrm>
          <a:prstGeom prst="rightArrow">
            <a:avLst/>
          </a:prstGeom>
          <a:solidFill>
            <a:schemeClr val="accent2"/>
          </a:solidFill>
        </p:spPr>
        <p:style>
          <a:lnRef idx="0">
            <a:schemeClr val="dk1"/>
          </a:lnRef>
          <a:fillRef idx="3">
            <a:schemeClr val="dk1"/>
          </a:fillRef>
          <a:effectRef idx="3">
            <a:schemeClr val="dk1"/>
          </a:effectRef>
          <a:fontRef idx="minor">
            <a:schemeClr val="lt1"/>
          </a:fontRef>
        </p:style>
        <p:txBody>
          <a:bodyPr anchor="ctr"/>
          <a:lstStyle/>
          <a:p>
            <a:pPr algn="ctr">
              <a:defRPr/>
            </a:pPr>
            <a:endParaRPr lang="es-MX"/>
          </a:p>
        </p:txBody>
      </p:sp>
      <p:sp>
        <p:nvSpPr>
          <p:cNvPr id="20" name="12 Flecha derecha"/>
          <p:cNvSpPr/>
          <p:nvPr/>
        </p:nvSpPr>
        <p:spPr>
          <a:xfrm>
            <a:off x="1368328" y="5840791"/>
            <a:ext cx="1143008" cy="357190"/>
          </a:xfrm>
          <a:prstGeom prst="rightArrow">
            <a:avLst/>
          </a:prstGeom>
          <a:solidFill>
            <a:schemeClr val="accent2"/>
          </a:solidFill>
        </p:spPr>
        <p:style>
          <a:lnRef idx="0">
            <a:schemeClr val="dk1"/>
          </a:lnRef>
          <a:fillRef idx="3">
            <a:schemeClr val="dk1"/>
          </a:fillRef>
          <a:effectRef idx="3">
            <a:schemeClr val="dk1"/>
          </a:effectRef>
          <a:fontRef idx="minor">
            <a:schemeClr val="lt1"/>
          </a:fontRef>
        </p:style>
        <p:txBody>
          <a:bodyPr anchor="ctr"/>
          <a:lstStyle/>
          <a:p>
            <a:pPr algn="ctr">
              <a:defRPr/>
            </a:pPr>
            <a:endParaRPr lang="es-MX"/>
          </a:p>
        </p:txBody>
      </p:sp>
    </p:spTree>
    <p:extLst>
      <p:ext uri="{BB962C8B-B14F-4D97-AF65-F5344CB8AC3E}">
        <p14:creationId xmlns:p14="http://schemas.microsoft.com/office/powerpoint/2010/main" val="305496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Bottom)">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lide(fromBottom)">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lide(fromBottom)">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slide(fromBottom)">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slide(fromBottom)">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slide(fromBottom)">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slide(fromBottom)">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ángulo redondeado 3"/>
          <p:cNvSpPr/>
          <p:nvPr/>
        </p:nvSpPr>
        <p:spPr>
          <a:xfrm>
            <a:off x="6145787" y="443621"/>
            <a:ext cx="3279233" cy="857847"/>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latin typeface="Arial Black" panose="020B0A04020102020204" pitchFamily="34" charset="0"/>
              </a:rPr>
              <a:t>NO OLVIDAR.</a:t>
            </a:r>
            <a:r>
              <a:rPr lang="es-MX" dirty="0" smtClean="0">
                <a:solidFill>
                  <a:srgbClr val="66FFFF"/>
                </a:solidFill>
              </a:rPr>
              <a:t> </a:t>
            </a:r>
            <a:endParaRPr lang="es-MX" dirty="0">
              <a:solidFill>
                <a:srgbClr val="66FFFF"/>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
        <p:nvSpPr>
          <p:cNvPr id="6" name="41 Elipse"/>
          <p:cNvSpPr>
            <a:spLocks noGrp="1"/>
          </p:cNvSpPr>
          <p:nvPr>
            <p:ph idx="1"/>
          </p:nvPr>
        </p:nvSpPr>
        <p:spPr>
          <a:xfrm>
            <a:off x="9567682" y="1226933"/>
            <a:ext cx="2544299" cy="1592982"/>
          </a:xfrm>
          <a:prstGeom prst="ellipse">
            <a:avLst/>
          </a:prstGeom>
        </p:spPr>
        <p:style>
          <a:lnRef idx="1">
            <a:schemeClr val="accent5"/>
          </a:lnRef>
          <a:fillRef idx="3">
            <a:schemeClr val="accent5"/>
          </a:fillRef>
          <a:effectRef idx="2">
            <a:schemeClr val="accent5"/>
          </a:effectRef>
          <a:fontRef idx="minor">
            <a:schemeClr val="lt1"/>
          </a:fontRef>
        </p:style>
        <p:txBody>
          <a:bodyPr anchor="ctr">
            <a:normAutofit fontScale="92500" lnSpcReduction="10000"/>
          </a:bodyPr>
          <a:lstStyle/>
          <a:p>
            <a:pPr marL="0" indent="0" algn="ctr">
              <a:buClr>
                <a:srgbClr val="00736F"/>
              </a:buClr>
              <a:buNone/>
              <a:defRPr/>
            </a:pPr>
            <a:r>
              <a:rPr lang="es-ES" sz="2000" b="1" dirty="0" smtClean="0">
                <a:latin typeface="Arial" panose="020B0604020202020204" pitchFamily="34" charset="0"/>
                <a:cs typeface="Arial" panose="020B0604020202020204" pitchFamily="34" charset="0"/>
              </a:rPr>
              <a:t>Cotejo de inventario de bienes a resguardo.</a:t>
            </a:r>
            <a:endParaRPr lang="es-ES" sz="2000" b="1" dirty="0">
              <a:latin typeface="Arial" panose="020B0604020202020204" pitchFamily="34" charset="0"/>
              <a:cs typeface="Arial" panose="020B0604020202020204" pitchFamily="34" charset="0"/>
            </a:endParaRPr>
          </a:p>
        </p:txBody>
      </p:sp>
      <p:sp>
        <p:nvSpPr>
          <p:cNvPr id="7" name="36 Elipse"/>
          <p:cNvSpPr/>
          <p:nvPr/>
        </p:nvSpPr>
        <p:spPr>
          <a:xfrm>
            <a:off x="767544" y="1780463"/>
            <a:ext cx="1917795" cy="1137607"/>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s-MX" b="1" dirty="0">
                <a:latin typeface="Arial" pitchFamily="34" charset="0"/>
                <a:cs typeface="Arial" pitchFamily="34" charset="0"/>
              </a:rPr>
              <a:t> Contratos</a:t>
            </a:r>
            <a:endParaRPr lang="es-MX" dirty="0"/>
          </a:p>
        </p:txBody>
      </p:sp>
      <p:sp>
        <p:nvSpPr>
          <p:cNvPr id="8" name="36 Elipse"/>
          <p:cNvSpPr/>
          <p:nvPr/>
        </p:nvSpPr>
        <p:spPr>
          <a:xfrm>
            <a:off x="100201" y="4866811"/>
            <a:ext cx="2120659" cy="1451664"/>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s-MX" b="1" dirty="0">
                <a:latin typeface="Arial" pitchFamily="34" charset="0"/>
                <a:cs typeface="Arial" pitchFamily="34" charset="0"/>
              </a:rPr>
              <a:t> </a:t>
            </a:r>
            <a:r>
              <a:rPr lang="es-MX" b="1" dirty="0" smtClean="0">
                <a:latin typeface="Arial" pitchFamily="34" charset="0"/>
                <a:cs typeface="Arial" pitchFamily="34" charset="0"/>
              </a:rPr>
              <a:t>POA.</a:t>
            </a:r>
          </a:p>
          <a:p>
            <a:pPr algn="ctr">
              <a:defRPr/>
            </a:pPr>
            <a:r>
              <a:rPr lang="es-MX" b="1" dirty="0" smtClean="0">
                <a:latin typeface="Arial" pitchFamily="34" charset="0"/>
                <a:cs typeface="Arial" pitchFamily="34" charset="0"/>
              </a:rPr>
              <a:t>Informes de  Resultados</a:t>
            </a:r>
          </a:p>
        </p:txBody>
      </p:sp>
      <p:sp>
        <p:nvSpPr>
          <p:cNvPr id="9" name="39 Elipse"/>
          <p:cNvSpPr/>
          <p:nvPr/>
        </p:nvSpPr>
        <p:spPr>
          <a:xfrm>
            <a:off x="234294" y="2980483"/>
            <a:ext cx="2245295" cy="1571625"/>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buClr>
                <a:srgbClr val="00736F"/>
              </a:buClr>
              <a:defRPr/>
            </a:pPr>
            <a:r>
              <a:rPr lang="es-MX" b="1" dirty="0" smtClean="0">
                <a:latin typeface="Arial" pitchFamily="34" charset="0"/>
                <a:cs typeface="Arial" pitchFamily="34" charset="0"/>
              </a:rPr>
              <a:t>DocumentosOficiales</a:t>
            </a:r>
            <a:endParaRPr lang="es-MX" b="1" dirty="0">
              <a:latin typeface="Arial" pitchFamily="34" charset="0"/>
              <a:cs typeface="Arial" pitchFamily="34" charset="0"/>
            </a:endParaRPr>
          </a:p>
        </p:txBody>
      </p:sp>
      <p:sp>
        <p:nvSpPr>
          <p:cNvPr id="10" name="39 Elipse"/>
          <p:cNvSpPr/>
          <p:nvPr/>
        </p:nvSpPr>
        <p:spPr>
          <a:xfrm>
            <a:off x="5195682" y="5235244"/>
            <a:ext cx="2589722" cy="1349483"/>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buClr>
                <a:srgbClr val="00736F"/>
              </a:buClr>
              <a:defRPr/>
            </a:pPr>
            <a:r>
              <a:rPr lang="es-MX" b="1" dirty="0" smtClean="0">
                <a:latin typeface="Arial" pitchFamily="34" charset="0"/>
                <a:cs typeface="Arial" pitchFamily="34" charset="0"/>
              </a:rPr>
              <a:t>Transferencias Archivísticas</a:t>
            </a:r>
            <a:endParaRPr lang="es-MX" b="1" dirty="0">
              <a:latin typeface="Arial" pitchFamily="34" charset="0"/>
              <a:cs typeface="Arial" pitchFamily="34" charset="0"/>
            </a:endParaRPr>
          </a:p>
        </p:txBody>
      </p:sp>
      <p:sp>
        <p:nvSpPr>
          <p:cNvPr id="11" name="39 Elipse"/>
          <p:cNvSpPr/>
          <p:nvPr/>
        </p:nvSpPr>
        <p:spPr>
          <a:xfrm>
            <a:off x="2440372" y="5091799"/>
            <a:ext cx="2622430" cy="1571625"/>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buClr>
                <a:srgbClr val="00736F"/>
              </a:buClr>
              <a:defRPr/>
            </a:pPr>
            <a:r>
              <a:rPr lang="es-MX" b="1" dirty="0" smtClean="0">
                <a:latin typeface="Arial" pitchFamily="34" charset="0"/>
                <a:cs typeface="Arial" pitchFamily="34" charset="0"/>
              </a:rPr>
              <a:t>Contraseñas de correos institucionales</a:t>
            </a:r>
            <a:endParaRPr lang="es-MX" b="1" dirty="0">
              <a:latin typeface="Arial" pitchFamily="34" charset="0"/>
              <a:cs typeface="Arial" pitchFamily="34" charset="0"/>
            </a:endParaRPr>
          </a:p>
        </p:txBody>
      </p:sp>
      <p:sp>
        <p:nvSpPr>
          <p:cNvPr id="12" name="39 Elipse"/>
          <p:cNvSpPr/>
          <p:nvPr/>
        </p:nvSpPr>
        <p:spPr>
          <a:xfrm>
            <a:off x="9143515" y="3452725"/>
            <a:ext cx="2678052" cy="1571625"/>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buClr>
                <a:srgbClr val="00736F"/>
              </a:buClr>
              <a:defRPr/>
            </a:pPr>
            <a:r>
              <a:rPr lang="es-MX" b="1" dirty="0" smtClean="0">
                <a:latin typeface="Arial" pitchFamily="34" charset="0"/>
                <a:cs typeface="Arial" pitchFamily="34" charset="0"/>
              </a:rPr>
              <a:t>Credenciales</a:t>
            </a:r>
            <a:endParaRPr lang="es-MX" b="1" dirty="0">
              <a:latin typeface="Arial" pitchFamily="34" charset="0"/>
              <a:cs typeface="Arial" pitchFamily="34" charset="0"/>
            </a:endParaRPr>
          </a:p>
        </p:txBody>
      </p:sp>
      <p:sp>
        <p:nvSpPr>
          <p:cNvPr id="13" name="38 Elipse"/>
          <p:cNvSpPr/>
          <p:nvPr/>
        </p:nvSpPr>
        <p:spPr>
          <a:xfrm>
            <a:off x="2267753" y="666317"/>
            <a:ext cx="1948088" cy="1370446"/>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just">
              <a:buClr>
                <a:srgbClr val="00736F"/>
              </a:buClr>
              <a:defRPr/>
            </a:pPr>
            <a:r>
              <a:rPr lang="es-MX" b="1" dirty="0" smtClean="0">
                <a:latin typeface="Arial" pitchFamily="34" charset="0"/>
                <a:cs typeface="Arial" pitchFamily="34" charset="0"/>
              </a:rPr>
              <a:t>Convenios</a:t>
            </a:r>
            <a:endParaRPr lang="es-MX" dirty="0"/>
          </a:p>
        </p:txBody>
      </p:sp>
      <p:sp>
        <p:nvSpPr>
          <p:cNvPr id="14" name="38 Elipse"/>
          <p:cNvSpPr/>
          <p:nvPr/>
        </p:nvSpPr>
        <p:spPr>
          <a:xfrm>
            <a:off x="8521504" y="5165502"/>
            <a:ext cx="2092356" cy="1571625"/>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just">
              <a:buClr>
                <a:srgbClr val="00736F"/>
              </a:buClr>
              <a:defRPr/>
            </a:pPr>
            <a:r>
              <a:rPr lang="es-MX" b="1" dirty="0">
                <a:latin typeface="Arial" pitchFamily="34" charset="0"/>
                <a:cs typeface="Arial" pitchFamily="34" charset="0"/>
              </a:rPr>
              <a:t>Asuntos en</a:t>
            </a:r>
          </a:p>
          <a:p>
            <a:pPr algn="just">
              <a:buClr>
                <a:srgbClr val="00736F"/>
              </a:buClr>
              <a:defRPr/>
            </a:pPr>
            <a:r>
              <a:rPr lang="es-MX" b="1" dirty="0">
                <a:latin typeface="Arial" pitchFamily="34" charset="0"/>
                <a:cs typeface="Arial" pitchFamily="34" charset="0"/>
              </a:rPr>
              <a:t>     trámite</a:t>
            </a:r>
            <a:endParaRPr lang="es-MX" dirty="0"/>
          </a:p>
        </p:txBody>
      </p:sp>
      <p:cxnSp>
        <p:nvCxnSpPr>
          <p:cNvPr id="15" name="Conector recto 14"/>
          <p:cNvCxnSpPr>
            <a:endCxn id="13" idx="6"/>
          </p:cNvCxnSpPr>
          <p:nvPr/>
        </p:nvCxnSpPr>
        <p:spPr>
          <a:xfrm flipH="1">
            <a:off x="4215841" y="1336779"/>
            <a:ext cx="3569563" cy="147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p:cNvCxnSpPr>
            <a:stCxn id="4" idx="2"/>
          </p:cNvCxnSpPr>
          <p:nvPr/>
        </p:nvCxnSpPr>
        <p:spPr>
          <a:xfrm flipH="1">
            <a:off x="2685341" y="1301468"/>
            <a:ext cx="5100063" cy="1071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a:stCxn id="4" idx="2"/>
            <a:endCxn id="9" idx="6"/>
          </p:cNvCxnSpPr>
          <p:nvPr/>
        </p:nvCxnSpPr>
        <p:spPr>
          <a:xfrm flipH="1">
            <a:off x="2479589" y="1301468"/>
            <a:ext cx="5305815" cy="2464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p:cNvCxnSpPr>
            <a:stCxn id="4" idx="2"/>
            <a:endCxn id="8" idx="7"/>
          </p:cNvCxnSpPr>
          <p:nvPr/>
        </p:nvCxnSpPr>
        <p:spPr>
          <a:xfrm flipH="1">
            <a:off x="1910297" y="1301468"/>
            <a:ext cx="5875107" cy="3777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p:cNvCxnSpPr>
            <a:endCxn id="11" idx="0"/>
          </p:cNvCxnSpPr>
          <p:nvPr/>
        </p:nvCxnSpPr>
        <p:spPr>
          <a:xfrm flipH="1">
            <a:off x="3751587" y="1313865"/>
            <a:ext cx="3964187" cy="3777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p:cNvCxnSpPr>
            <a:stCxn id="4" idx="2"/>
            <a:endCxn id="10" idx="0"/>
          </p:cNvCxnSpPr>
          <p:nvPr/>
        </p:nvCxnSpPr>
        <p:spPr>
          <a:xfrm flipH="1">
            <a:off x="6490543" y="1301468"/>
            <a:ext cx="1294861" cy="3933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ector recto 44"/>
          <p:cNvCxnSpPr>
            <a:stCxn id="4" idx="2"/>
            <a:endCxn id="14" idx="1"/>
          </p:cNvCxnSpPr>
          <p:nvPr/>
        </p:nvCxnSpPr>
        <p:spPr>
          <a:xfrm>
            <a:off x="7785404" y="1301468"/>
            <a:ext cx="1042518" cy="4094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recto 47"/>
          <p:cNvCxnSpPr>
            <a:endCxn id="12" idx="2"/>
          </p:cNvCxnSpPr>
          <p:nvPr/>
        </p:nvCxnSpPr>
        <p:spPr>
          <a:xfrm>
            <a:off x="7824621" y="1313865"/>
            <a:ext cx="1318894" cy="2924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ector recto 51"/>
          <p:cNvCxnSpPr>
            <a:stCxn id="4" idx="2"/>
            <a:endCxn id="6" idx="2"/>
          </p:cNvCxnSpPr>
          <p:nvPr/>
        </p:nvCxnSpPr>
        <p:spPr>
          <a:xfrm>
            <a:off x="7785404" y="1301468"/>
            <a:ext cx="1782278" cy="7219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98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Pergamino horizontal 9"/>
          <p:cNvSpPr/>
          <p:nvPr/>
        </p:nvSpPr>
        <p:spPr>
          <a:xfrm>
            <a:off x="2608556" y="681255"/>
            <a:ext cx="7242810" cy="3675707"/>
          </a:xfrm>
          <a:prstGeom prst="horizontalScroll">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smtClean="0">
                <a:solidFill>
                  <a:schemeClr val="bg1"/>
                </a:solidFill>
                <a:latin typeface="Arial Black" panose="020B0A04020102020204" pitchFamily="34" charset="0"/>
              </a:rPr>
              <a:t>GRACIAS POR SU ATENCIÓN. </a:t>
            </a:r>
            <a:endParaRPr lang="es-MX" sz="3600" dirty="0">
              <a:solidFill>
                <a:schemeClr val="bg1"/>
              </a:solidFill>
              <a:latin typeface="Arial Black" panose="020B0A04020102020204" pitchFamily="34" charset="0"/>
            </a:endParaRPr>
          </a:p>
        </p:txBody>
      </p:sp>
      <p:pic>
        <p:nvPicPr>
          <p:cNvPr id="12" name="Picture 2"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475" y="4673782"/>
            <a:ext cx="4211783" cy="192116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141" y="4888423"/>
            <a:ext cx="3367928" cy="1182864"/>
          </a:xfrm>
          <a:prstGeom prst="rect">
            <a:avLst/>
          </a:prstGeom>
        </p:spPr>
      </p:pic>
    </p:spTree>
    <p:extLst>
      <p:ext uri="{BB962C8B-B14F-4D97-AF65-F5344CB8AC3E}">
        <p14:creationId xmlns:p14="http://schemas.microsoft.com/office/powerpoint/2010/main" val="4220298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7074" y="1567006"/>
            <a:ext cx="8224066" cy="5110885"/>
          </a:xfrm>
        </p:spPr>
        <p:txBody>
          <a:bodyPr>
            <a:normAutofit/>
          </a:bodyPr>
          <a:lstStyle/>
          <a:p>
            <a:pPr lvl="0" algn="just">
              <a:lnSpc>
                <a:spcPct val="150000"/>
              </a:lnSpc>
            </a:pPr>
            <a:r>
              <a:rPr lang="es-MX" sz="2000" dirty="0">
                <a:latin typeface="Arial" panose="020B0604020202020204" pitchFamily="34" charset="0"/>
                <a:cs typeface="Arial" panose="020B0604020202020204" pitchFamily="34" charset="0"/>
              </a:rPr>
              <a:t>Garantizar la continuidad de la función pública, administrativa y de gestión de la administración pública mediante la transferencia ordenada, precisa y formal de los bienes, derechos y obligaciones del que es titular;</a:t>
            </a:r>
          </a:p>
          <a:p>
            <a:pPr lvl="0" algn="just">
              <a:lnSpc>
                <a:spcPct val="150000"/>
              </a:lnSpc>
            </a:pPr>
            <a:r>
              <a:rPr lang="es-MX" sz="2000" dirty="0">
                <a:latin typeface="Arial" panose="020B0604020202020204" pitchFamily="34" charset="0"/>
                <a:cs typeface="Arial" panose="020B0604020202020204" pitchFamily="34" charset="0"/>
              </a:rPr>
              <a:t>Documentar formalmente la entrega del patrimonio público;</a:t>
            </a:r>
          </a:p>
          <a:p>
            <a:pPr lvl="0" algn="just">
              <a:lnSpc>
                <a:spcPct val="150000"/>
              </a:lnSpc>
            </a:pPr>
            <a:r>
              <a:rPr lang="es-MX" sz="2000" dirty="0">
                <a:latin typeface="Arial" panose="020B0604020202020204" pitchFamily="34" charset="0"/>
                <a:cs typeface="Arial" panose="020B0604020202020204" pitchFamily="34" charset="0"/>
              </a:rPr>
              <a:t>Dar certeza jurídica del resguardo del patrimonio público; y</a:t>
            </a:r>
          </a:p>
          <a:p>
            <a:pPr lvl="0" algn="just">
              <a:lnSpc>
                <a:spcPct val="150000"/>
              </a:lnSpc>
            </a:pPr>
            <a:r>
              <a:rPr lang="es-MX" sz="2000" dirty="0">
                <a:latin typeface="Arial" panose="020B0604020202020204" pitchFamily="34" charset="0"/>
                <a:cs typeface="Arial" panose="020B0604020202020204" pitchFamily="34" charset="0"/>
              </a:rPr>
              <a:t>Delimitar las responsabilidades de las personas servidoras públicas obligadas participantes.</a:t>
            </a:r>
          </a:p>
          <a:p>
            <a:pPr marL="0" indent="0" algn="just">
              <a:buNone/>
            </a:pPr>
            <a:endParaRPr lang="es-MX" sz="2400" b="1" dirty="0">
              <a:solidFill>
                <a:schemeClr val="accent6">
                  <a:lumMod val="50000"/>
                </a:schemeClr>
              </a:solidFill>
              <a:latin typeface="Arial" panose="020B0604020202020204" pitchFamily="34" charset="0"/>
              <a:cs typeface="Arial" panose="020B0604020202020204" pitchFamily="34" charset="0"/>
            </a:endParaRPr>
          </a:p>
        </p:txBody>
      </p:sp>
      <p:sp>
        <p:nvSpPr>
          <p:cNvPr id="4" name="Rectángulo redondeado 3"/>
          <p:cNvSpPr/>
          <p:nvPr/>
        </p:nvSpPr>
        <p:spPr>
          <a:xfrm>
            <a:off x="6031345" y="314036"/>
            <a:ext cx="5818910" cy="1043709"/>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Black" panose="020B0A04020102020204" pitchFamily="34" charset="0"/>
              </a:rPr>
              <a:t>FINALIDAD DEL </a:t>
            </a:r>
            <a:r>
              <a:rPr lang="es-MX" dirty="0" smtClean="0">
                <a:solidFill>
                  <a:srgbClr val="66FFFF"/>
                </a:solidFill>
                <a:latin typeface="Arial Black" panose="020B0A04020102020204" pitchFamily="34" charset="0"/>
              </a:rPr>
              <a:t>PROCEDIMIENTO</a:t>
            </a:r>
          </a:p>
          <a:p>
            <a:pPr algn="ctr"/>
            <a:r>
              <a:rPr lang="es-MX" dirty="0" smtClean="0">
                <a:solidFill>
                  <a:srgbClr val="66FFFF"/>
                </a:solidFill>
                <a:latin typeface="Arial Black" panose="020B0A04020102020204" pitchFamily="34" charset="0"/>
              </a:rPr>
              <a:t>DE E-R.</a:t>
            </a:r>
            <a:endParaRPr lang="es-MX" dirty="0">
              <a:solidFill>
                <a:srgbClr val="66FFFF"/>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pic>
        <p:nvPicPr>
          <p:cNvPr id="3074" name="Picture 2" descr="Perfil del servidor público camino al bicentenario"/>
          <p:cNvPicPr>
            <a:picLocks noChangeAspect="1" noChangeArrowheads="1"/>
          </p:cNvPicPr>
          <p:nvPr/>
        </p:nvPicPr>
        <p:blipFill rotWithShape="1">
          <a:blip r:embed="rId3">
            <a:extLst>
              <a:ext uri="{28A0092B-C50C-407E-A947-70E740481C1C}">
                <a14:useLocalDpi xmlns:a14="http://schemas.microsoft.com/office/drawing/2010/main" val="0"/>
              </a:ext>
            </a:extLst>
          </a:blip>
          <a:srcRect l="17273" r="14625"/>
          <a:stretch/>
        </p:blipFill>
        <p:spPr bwMode="auto">
          <a:xfrm>
            <a:off x="8789289" y="2120059"/>
            <a:ext cx="3223290" cy="2959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57333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2013" y="1558693"/>
            <a:ext cx="7791332" cy="5110885"/>
          </a:xfrm>
        </p:spPr>
        <p:txBody>
          <a:bodyPr>
            <a:normAutofit/>
          </a:bodyPr>
          <a:lstStyle/>
          <a:p>
            <a:pPr marL="457200" lvl="0" indent="-457200" algn="just">
              <a:lnSpc>
                <a:spcPct val="150000"/>
              </a:lnSpc>
              <a:buFont typeface="+mj-lt"/>
              <a:buAutoNum type="arabicPeriod"/>
            </a:pPr>
            <a:r>
              <a:rPr lang="es-MX" sz="2000" dirty="0" smtClean="0">
                <a:latin typeface="Arial" panose="020B0604020202020204" pitchFamily="34" charset="0"/>
                <a:cs typeface="Arial" panose="020B0604020202020204" pitchFamily="34" charset="0"/>
              </a:rPr>
              <a:t>Al </a:t>
            </a:r>
            <a:r>
              <a:rPr lang="es-MX" sz="2000" dirty="0">
                <a:latin typeface="Arial" panose="020B0604020202020204" pitchFamily="34" charset="0"/>
                <a:cs typeface="Arial" panose="020B0604020202020204" pitchFamily="34" charset="0"/>
              </a:rPr>
              <a:t>término de un ejercicio constitucional de la Administración Pública Municipal; estos procesos se consideran entrega-recepción </a:t>
            </a:r>
            <a:r>
              <a:rPr lang="es-MX" sz="2000" dirty="0" smtClean="0">
                <a:latin typeface="Arial" panose="020B0604020202020204" pitchFamily="34" charset="0"/>
                <a:cs typeface="Arial" panose="020B0604020202020204" pitchFamily="34" charset="0"/>
              </a:rPr>
              <a:t>constitucionales;</a:t>
            </a:r>
          </a:p>
          <a:p>
            <a:pPr marL="457200" lvl="0" indent="-457200" algn="just">
              <a:lnSpc>
                <a:spcPct val="150000"/>
              </a:lnSpc>
              <a:buFont typeface="+mj-lt"/>
              <a:buAutoNum type="arabicPeriod"/>
            </a:pPr>
            <a:endParaRPr lang="es-MX" sz="2000" dirty="0">
              <a:latin typeface="Arial" panose="020B0604020202020204" pitchFamily="34" charset="0"/>
              <a:cs typeface="Arial" panose="020B0604020202020204" pitchFamily="34" charset="0"/>
            </a:endParaRPr>
          </a:p>
          <a:p>
            <a:pPr marL="457200" lvl="0" indent="-457200" algn="just">
              <a:lnSpc>
                <a:spcPct val="150000"/>
              </a:lnSpc>
              <a:buFont typeface="+mj-lt"/>
              <a:buAutoNum type="arabicPeriod"/>
            </a:pPr>
            <a:r>
              <a:rPr lang="es-MX" sz="2000" dirty="0" smtClean="0">
                <a:latin typeface="Arial" panose="020B0604020202020204" pitchFamily="34" charset="0"/>
                <a:cs typeface="Arial" panose="020B0604020202020204" pitchFamily="34" charset="0"/>
              </a:rPr>
              <a:t>Cuando </a:t>
            </a:r>
            <a:r>
              <a:rPr lang="es-MX" sz="2000" dirty="0">
                <a:latin typeface="Arial" panose="020B0604020202020204" pitchFamily="34" charset="0"/>
                <a:cs typeface="Arial" panose="020B0604020202020204" pitchFamily="34" charset="0"/>
              </a:rPr>
              <a:t>por causas distintas al cambio de administración, deban separarse de su cargo, empleo o comisión las personas servidoras públicas obligadas a quienes obliga este ordenamiento; estos procesos se considerarán entrega-recepción individuales</a:t>
            </a:r>
            <a:r>
              <a:rPr lang="es-MX" sz="2000" dirty="0" smtClean="0">
                <a:latin typeface="Arial" panose="020B0604020202020204" pitchFamily="34" charset="0"/>
                <a:cs typeface="Arial" panose="020B0604020202020204" pitchFamily="34" charset="0"/>
              </a:rPr>
              <a:t>.</a:t>
            </a:r>
          </a:p>
          <a:p>
            <a:pPr marL="0" indent="0" algn="just">
              <a:buNone/>
            </a:pPr>
            <a:endParaRPr lang="es-MX" sz="2400" b="1" dirty="0">
              <a:solidFill>
                <a:schemeClr val="accent6">
                  <a:lumMod val="50000"/>
                </a:schemeClr>
              </a:solidFill>
              <a:latin typeface="Arial" panose="020B0604020202020204" pitchFamily="34" charset="0"/>
              <a:cs typeface="Arial" panose="020B0604020202020204" pitchFamily="34" charset="0"/>
            </a:endParaRPr>
          </a:p>
        </p:txBody>
      </p:sp>
      <p:sp>
        <p:nvSpPr>
          <p:cNvPr id="4" name="Rectángulo redondeado 3"/>
          <p:cNvSpPr/>
          <p:nvPr/>
        </p:nvSpPr>
        <p:spPr>
          <a:xfrm>
            <a:off x="6031345" y="314036"/>
            <a:ext cx="5818910" cy="1043709"/>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Black" panose="020B0A04020102020204" pitchFamily="34" charset="0"/>
              </a:rPr>
              <a:t>CUANDO DEBE REALIZARSE EL </a:t>
            </a:r>
            <a:r>
              <a:rPr lang="es-MX" dirty="0" smtClean="0">
                <a:solidFill>
                  <a:srgbClr val="66FFFF"/>
                </a:solidFill>
                <a:latin typeface="Arial Black" panose="020B0A04020102020204" pitchFamily="34" charset="0"/>
              </a:rPr>
              <a:t>PROCEDIMIENTO DE E-R.</a:t>
            </a:r>
            <a:endParaRPr lang="es-MX" dirty="0">
              <a:solidFill>
                <a:srgbClr val="66FFFF"/>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
        <p:nvSpPr>
          <p:cNvPr id="2" name="Flecha derecha 1"/>
          <p:cNvSpPr/>
          <p:nvPr/>
        </p:nvSpPr>
        <p:spPr>
          <a:xfrm>
            <a:off x="8117840" y="2052691"/>
            <a:ext cx="822960" cy="349135"/>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p:cNvSpPr txBox="1"/>
          <p:nvPr/>
        </p:nvSpPr>
        <p:spPr>
          <a:xfrm>
            <a:off x="8940800" y="2027204"/>
            <a:ext cx="3302647" cy="400110"/>
          </a:xfrm>
          <a:prstGeom prst="rect">
            <a:avLst/>
          </a:prstGeom>
          <a:noFill/>
        </p:spPr>
        <p:txBody>
          <a:bodyPr wrap="square" rtlCol="0">
            <a:spAutoFit/>
          </a:bodyPr>
          <a:lstStyle/>
          <a:p>
            <a:r>
              <a:rPr lang="es-MX" sz="2000" b="1" dirty="0" smtClean="0">
                <a:solidFill>
                  <a:schemeClr val="accent6">
                    <a:lumMod val="75000"/>
                  </a:schemeClr>
                </a:solidFill>
                <a:latin typeface="Arial Black" panose="020B0A04020102020204" pitchFamily="34" charset="0"/>
              </a:rPr>
              <a:t>CONSTITUCIONAL</a:t>
            </a:r>
            <a:endParaRPr lang="es-MX" sz="2000" b="1" dirty="0">
              <a:solidFill>
                <a:schemeClr val="accent6">
                  <a:lumMod val="75000"/>
                </a:schemeClr>
              </a:solidFill>
              <a:latin typeface="Arial Black" panose="020B0A04020102020204" pitchFamily="34" charset="0"/>
            </a:endParaRPr>
          </a:p>
        </p:txBody>
      </p:sp>
      <p:sp>
        <p:nvSpPr>
          <p:cNvPr id="8" name="Flecha derecha 7"/>
          <p:cNvSpPr/>
          <p:nvPr/>
        </p:nvSpPr>
        <p:spPr>
          <a:xfrm>
            <a:off x="8158768" y="4275509"/>
            <a:ext cx="877455" cy="349135"/>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9368305" y="4225420"/>
            <a:ext cx="2447636" cy="400110"/>
          </a:xfrm>
          <a:prstGeom prst="rect">
            <a:avLst/>
          </a:prstGeom>
          <a:noFill/>
        </p:spPr>
        <p:txBody>
          <a:bodyPr wrap="square" rtlCol="0">
            <a:spAutoFit/>
          </a:bodyPr>
          <a:lstStyle/>
          <a:p>
            <a:r>
              <a:rPr lang="es-MX" sz="2000" b="1" dirty="0" smtClean="0">
                <a:solidFill>
                  <a:schemeClr val="accent6">
                    <a:lumMod val="75000"/>
                  </a:schemeClr>
                </a:solidFill>
                <a:latin typeface="Arial Black" panose="020B0A04020102020204" pitchFamily="34" charset="0"/>
              </a:rPr>
              <a:t>ORDINARIA</a:t>
            </a:r>
            <a:endParaRPr lang="es-MX" sz="2000" b="1" dirty="0">
              <a:solidFill>
                <a:schemeClr val="accent6">
                  <a:lumMod val="75000"/>
                </a:schemeClr>
              </a:solidFill>
              <a:latin typeface="Arial Black" panose="020B0A04020102020204" pitchFamily="34" charset="0"/>
            </a:endParaRPr>
          </a:p>
        </p:txBody>
      </p:sp>
    </p:spTree>
    <p:extLst>
      <p:ext uri="{BB962C8B-B14F-4D97-AF65-F5344CB8AC3E}">
        <p14:creationId xmlns:p14="http://schemas.microsoft.com/office/powerpoint/2010/main" val="325018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0936" y="1932453"/>
            <a:ext cx="5201728" cy="4054280"/>
          </a:xfrm>
        </p:spPr>
        <p:txBody>
          <a:bodyPr>
            <a:normAutofit/>
          </a:bodyPr>
          <a:lstStyle/>
          <a:p>
            <a:pPr lvl="0"/>
            <a:r>
              <a:rPr lang="es-MX" sz="2600" dirty="0" smtClean="0">
                <a:latin typeface="Arial" panose="020B0604020202020204" pitchFamily="34" charset="0"/>
                <a:cs typeface="Arial" panose="020B0604020202020204" pitchFamily="34" charset="0"/>
              </a:rPr>
              <a:t> </a:t>
            </a:r>
            <a:r>
              <a:rPr lang="es-MX" sz="2400" dirty="0" smtClean="0">
                <a:latin typeface="Arial" panose="020B0604020202020204" pitchFamily="34" charset="0"/>
                <a:cs typeface="Arial" panose="020B0604020202020204" pitchFamily="34" charset="0"/>
              </a:rPr>
              <a:t>Presidente </a:t>
            </a:r>
            <a:r>
              <a:rPr lang="es-MX" sz="2400" dirty="0">
                <a:latin typeface="Arial" panose="020B0604020202020204" pitchFamily="34" charset="0"/>
                <a:cs typeface="Arial" panose="020B0604020202020204" pitchFamily="34" charset="0"/>
              </a:rPr>
              <a:t>Municipal;</a:t>
            </a:r>
          </a:p>
          <a:p>
            <a:r>
              <a:rPr lang="es-MX" sz="2400" dirty="0" smtClean="0">
                <a:latin typeface="Arial" panose="020B0604020202020204" pitchFamily="34" charset="0"/>
                <a:cs typeface="Arial" panose="020B0604020202020204" pitchFamily="34" charset="0"/>
              </a:rPr>
              <a:t> Regidoras </a:t>
            </a:r>
            <a:r>
              <a:rPr lang="es-MX" sz="2400" dirty="0">
                <a:latin typeface="Arial" panose="020B0604020202020204" pitchFamily="34" charset="0"/>
                <a:cs typeface="Arial" panose="020B0604020202020204" pitchFamily="34" charset="0"/>
              </a:rPr>
              <a:t>y Regidores;</a:t>
            </a:r>
          </a:p>
          <a:p>
            <a:r>
              <a:rPr lang="es-MX" sz="2400" dirty="0" smtClean="0">
                <a:latin typeface="Arial" panose="020B0604020202020204" pitchFamily="34" charset="0"/>
                <a:cs typeface="Arial" panose="020B0604020202020204" pitchFamily="34" charset="0"/>
              </a:rPr>
              <a:t> Síndico Municipal</a:t>
            </a:r>
            <a:r>
              <a:rPr lang="es-MX" sz="2400" dirty="0">
                <a:latin typeface="Arial" panose="020B0604020202020204" pitchFamily="34" charset="0"/>
                <a:cs typeface="Arial" panose="020B0604020202020204" pitchFamily="34" charset="0"/>
              </a:rPr>
              <a:t>;</a:t>
            </a:r>
          </a:p>
          <a:p>
            <a:r>
              <a:rPr lang="es-MX" sz="2400" dirty="0" smtClean="0">
                <a:latin typeface="Arial" panose="020B0604020202020204" pitchFamily="34" charset="0"/>
                <a:cs typeface="Arial" panose="020B0604020202020204" pitchFamily="34" charset="0"/>
              </a:rPr>
              <a:t> Secretario General </a:t>
            </a:r>
            <a:r>
              <a:rPr lang="es-MX" sz="2400" dirty="0">
                <a:latin typeface="Arial" panose="020B0604020202020204" pitchFamily="34" charset="0"/>
                <a:cs typeface="Arial" panose="020B0604020202020204" pitchFamily="34" charset="0"/>
              </a:rPr>
              <a:t>de Ayuntamiento;</a:t>
            </a:r>
          </a:p>
          <a:p>
            <a:r>
              <a:rPr lang="es-MX" sz="2400" dirty="0" smtClean="0">
                <a:latin typeface="Arial" panose="020B0604020202020204" pitchFamily="34" charset="0"/>
                <a:cs typeface="Arial" panose="020B0604020202020204" pitchFamily="34" charset="0"/>
              </a:rPr>
              <a:t>Tesorero Municipal</a:t>
            </a:r>
            <a:r>
              <a:rPr lang="es-MX" sz="2400" dirty="0">
                <a:latin typeface="Arial" panose="020B0604020202020204" pitchFamily="34" charset="0"/>
                <a:cs typeface="Arial" panose="020B0604020202020204" pitchFamily="34" charset="0"/>
              </a:rPr>
              <a:t>;</a:t>
            </a:r>
          </a:p>
          <a:p>
            <a:r>
              <a:rPr lang="es-MX" sz="2400" dirty="0" smtClean="0">
                <a:latin typeface="Arial" panose="020B0604020202020204" pitchFamily="34" charset="0"/>
                <a:cs typeface="Arial" panose="020B0604020202020204" pitchFamily="34" charset="0"/>
              </a:rPr>
              <a:t> Contralor Municipal;</a:t>
            </a:r>
          </a:p>
          <a:p>
            <a:r>
              <a:rPr lang="es-MX" sz="2400" dirty="0" smtClean="0">
                <a:latin typeface="Arial" panose="020B0604020202020204" pitchFamily="34" charset="0"/>
                <a:cs typeface="Arial" panose="020B0604020202020204" pitchFamily="34" charset="0"/>
              </a:rPr>
              <a:t> Comisario </a:t>
            </a:r>
            <a:r>
              <a:rPr lang="es-MX" sz="2400" dirty="0">
                <a:latin typeface="Arial" panose="020B0604020202020204" pitchFamily="34" charset="0"/>
                <a:cs typeface="Arial" panose="020B0604020202020204" pitchFamily="34" charset="0"/>
              </a:rPr>
              <a:t>de la Policía Preventiva Municipal;</a:t>
            </a:r>
          </a:p>
          <a:p>
            <a:pPr marL="0" lvl="0" indent="0">
              <a:buNone/>
            </a:pPr>
            <a:endParaRPr lang="es-MX" sz="2600" dirty="0">
              <a:latin typeface="Arial" panose="020B0604020202020204" pitchFamily="34" charset="0"/>
              <a:cs typeface="Arial" panose="020B0604020202020204" pitchFamily="34" charset="0"/>
            </a:endParaRPr>
          </a:p>
          <a:p>
            <a:pPr marL="0" indent="0" algn="just">
              <a:buNone/>
            </a:pPr>
            <a:endParaRPr lang="es-MX" sz="2400" b="1" dirty="0">
              <a:solidFill>
                <a:schemeClr val="accent6">
                  <a:lumMod val="50000"/>
                </a:schemeClr>
              </a:solidFill>
              <a:latin typeface="Arial" panose="020B0604020202020204" pitchFamily="34" charset="0"/>
              <a:cs typeface="Arial" panose="020B0604020202020204" pitchFamily="34" charset="0"/>
            </a:endParaRPr>
          </a:p>
        </p:txBody>
      </p:sp>
      <p:sp>
        <p:nvSpPr>
          <p:cNvPr id="4" name="Rectángulo redondeado 3"/>
          <p:cNvSpPr/>
          <p:nvPr/>
        </p:nvSpPr>
        <p:spPr>
          <a:xfrm>
            <a:off x="6064596" y="307685"/>
            <a:ext cx="5818910" cy="1043709"/>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Black" panose="020B0A04020102020204" pitchFamily="34" charset="0"/>
              </a:rPr>
              <a:t>SERVIDORES PÚBLICOS OBLIGADOS A EFECTUAR EL </a:t>
            </a:r>
            <a:r>
              <a:rPr lang="es-MX" dirty="0" smtClean="0">
                <a:solidFill>
                  <a:srgbClr val="66FFFF"/>
                </a:solidFill>
                <a:latin typeface="Arial Black" panose="020B0A04020102020204" pitchFamily="34" charset="0"/>
              </a:rPr>
              <a:t>PROCEDIMIENTODE E-R.</a:t>
            </a:r>
            <a:endParaRPr lang="es-MX" dirty="0">
              <a:solidFill>
                <a:srgbClr val="66FFFF"/>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sp>
        <p:nvSpPr>
          <p:cNvPr id="2" name="CuadroTexto 1"/>
          <p:cNvSpPr txBox="1"/>
          <p:nvPr/>
        </p:nvSpPr>
        <p:spPr>
          <a:xfrm>
            <a:off x="5572664" y="1932453"/>
            <a:ext cx="6305683" cy="3077766"/>
          </a:xfrm>
          <a:prstGeom prst="rect">
            <a:avLst/>
          </a:prstGeom>
          <a:noFill/>
        </p:spPr>
        <p:txBody>
          <a:bodyPr wrap="square" rtlCol="0">
            <a:spAutoFit/>
          </a:bodyPr>
          <a:lstStyle/>
          <a:p>
            <a:pPr marL="457200" lvl="0" indent="-457200" algn="just">
              <a:buFont typeface="Arial" panose="020B0604020202020204" pitchFamily="34" charset="0"/>
              <a:buChar char="•"/>
            </a:pPr>
            <a:r>
              <a:rPr lang="es-MX" sz="2400" dirty="0" smtClean="0">
                <a:latin typeface="Arial" panose="020B0604020202020204" pitchFamily="34" charset="0"/>
                <a:cs typeface="Arial" panose="020B0604020202020204" pitchFamily="34" charset="0"/>
              </a:rPr>
              <a:t>Titular </a:t>
            </a:r>
            <a:r>
              <a:rPr lang="es-MX" sz="2400" dirty="0">
                <a:latin typeface="Arial" panose="020B0604020202020204" pitchFamily="34" charset="0"/>
                <a:cs typeface="Arial" panose="020B0604020202020204" pitchFamily="34" charset="0"/>
              </a:rPr>
              <a:t>de la Jefatura de Gabinete;</a:t>
            </a:r>
          </a:p>
          <a:p>
            <a:pPr marL="457200" lvl="0" indent="-457200" algn="just">
              <a:buFont typeface="Arial" panose="020B0604020202020204" pitchFamily="34" charset="0"/>
              <a:buChar char="•"/>
            </a:pPr>
            <a:r>
              <a:rPr lang="es-MX" sz="2400" dirty="0" smtClean="0">
                <a:latin typeface="Arial" panose="020B0604020202020204" pitchFamily="34" charset="0"/>
                <a:cs typeface="Arial" panose="020B0604020202020204" pitchFamily="34" charset="0"/>
              </a:rPr>
              <a:t>Coordinadores </a:t>
            </a:r>
            <a:r>
              <a:rPr lang="es-MX" sz="2400" dirty="0">
                <a:latin typeface="Arial" panose="020B0604020202020204" pitchFamily="34" charset="0"/>
                <a:cs typeface="Arial" panose="020B0604020202020204" pitchFamily="34" charset="0"/>
              </a:rPr>
              <a:t>y Coordinadoras Generales;</a:t>
            </a:r>
          </a:p>
          <a:p>
            <a:pPr marL="457200" lvl="0" indent="-457200" algn="just">
              <a:buFont typeface="Arial" panose="020B0604020202020204" pitchFamily="34" charset="0"/>
              <a:buChar char="•"/>
            </a:pPr>
            <a:r>
              <a:rPr lang="es-MX" sz="2400" dirty="0" smtClean="0">
                <a:latin typeface="Arial" panose="020B0604020202020204" pitchFamily="34" charset="0"/>
                <a:cs typeface="Arial" panose="020B0604020202020204" pitchFamily="34" charset="0"/>
              </a:rPr>
              <a:t>Directoras </a:t>
            </a:r>
            <a:r>
              <a:rPr lang="es-MX" sz="2400" dirty="0">
                <a:latin typeface="Arial" panose="020B0604020202020204" pitchFamily="34" charset="0"/>
                <a:cs typeface="Arial" panose="020B0604020202020204" pitchFamily="34" charset="0"/>
              </a:rPr>
              <a:t>y Directores de Área;</a:t>
            </a:r>
          </a:p>
          <a:p>
            <a:pPr marL="457200" lvl="0" indent="-457200" algn="just">
              <a:buFont typeface="Arial" panose="020B0604020202020204" pitchFamily="34" charset="0"/>
              <a:buChar char="•"/>
            </a:pPr>
            <a:r>
              <a:rPr lang="es-MX" sz="2400" dirty="0" smtClean="0">
                <a:latin typeface="Arial" panose="020B0604020202020204" pitchFamily="34" charset="0"/>
                <a:cs typeface="Arial" panose="020B0604020202020204" pitchFamily="34" charset="0"/>
              </a:rPr>
              <a:t>Jefaturas </a:t>
            </a:r>
            <a:r>
              <a:rPr lang="es-MX" sz="2400" dirty="0">
                <a:latin typeface="Arial" panose="020B0604020202020204" pitchFamily="34" charset="0"/>
                <a:cs typeface="Arial" panose="020B0604020202020204" pitchFamily="34" charset="0"/>
              </a:rPr>
              <a:t>que dependan de manera directa de alguna de </a:t>
            </a:r>
            <a:r>
              <a:rPr lang="es-MX" sz="2400" dirty="0" smtClean="0">
                <a:latin typeface="Arial" panose="020B0604020202020204" pitchFamily="34" charset="0"/>
                <a:cs typeface="Arial" panose="020B0604020202020204" pitchFamily="34" charset="0"/>
              </a:rPr>
              <a:t>las Coordinaciones </a:t>
            </a:r>
            <a:r>
              <a:rPr lang="es-MX" sz="2400" dirty="0">
                <a:latin typeface="Arial" panose="020B0604020202020204" pitchFamily="34" charset="0"/>
                <a:cs typeface="Arial" panose="020B0604020202020204" pitchFamily="34" charset="0"/>
              </a:rPr>
              <a:t>Generales;</a:t>
            </a:r>
          </a:p>
          <a:p>
            <a:pPr marL="457200" lvl="0" indent="-457200" algn="just">
              <a:buFont typeface="Arial" panose="020B0604020202020204" pitchFamily="34" charset="0"/>
              <a:buChar char="•"/>
            </a:pPr>
            <a:r>
              <a:rPr lang="es-MX" sz="2600" dirty="0" smtClean="0">
                <a:latin typeface="Arial" panose="020B0604020202020204" pitchFamily="34" charset="0"/>
                <a:cs typeface="Arial" panose="020B0604020202020204" pitchFamily="34" charset="0"/>
              </a:rPr>
              <a:t>Delegaciones </a:t>
            </a:r>
            <a:r>
              <a:rPr lang="es-MX" sz="2600" dirty="0">
                <a:latin typeface="Arial" panose="020B0604020202020204" pitchFamily="34" charset="0"/>
                <a:cs typeface="Arial" panose="020B0604020202020204" pitchFamily="34" charset="0"/>
              </a:rPr>
              <a:t>y Agencias Municipales; </a:t>
            </a:r>
          </a:p>
        </p:txBody>
      </p:sp>
    </p:spTree>
    <p:extLst>
      <p:ext uri="{BB962C8B-B14F-4D97-AF65-F5344CB8AC3E}">
        <p14:creationId xmlns:p14="http://schemas.microsoft.com/office/powerpoint/2010/main" val="1255230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912111"/>
            <a:ext cx="8833449" cy="5029063"/>
          </a:xfrm>
        </p:spPr>
        <p:txBody>
          <a:bodyPr>
            <a:normAutofit fontScale="25000" lnSpcReduction="20000"/>
          </a:bodyPr>
          <a:lstStyle/>
          <a:p>
            <a:pPr algn="just">
              <a:lnSpc>
                <a:spcPct val="170000"/>
              </a:lnSpc>
            </a:pPr>
            <a:r>
              <a:rPr lang="es-MX" sz="8000" dirty="0" smtClean="0">
                <a:latin typeface="Arial" panose="020B0604020202020204" pitchFamily="34" charset="0"/>
                <a:cs typeface="Arial" panose="020B0604020202020204" pitchFamily="34" charset="0"/>
              </a:rPr>
              <a:t>Mantener actualizados sus registros, controles y demás documentación relativa a su gestión;</a:t>
            </a:r>
          </a:p>
          <a:p>
            <a:pPr lvl="0" algn="just">
              <a:lnSpc>
                <a:spcPct val="170000"/>
              </a:lnSpc>
            </a:pPr>
            <a:r>
              <a:rPr lang="es-MX" sz="8000" dirty="0" smtClean="0">
                <a:latin typeface="Arial" panose="020B0604020202020204" pitchFamily="34" charset="0"/>
                <a:cs typeface="Arial" panose="020B0604020202020204" pitchFamily="34" charset="0"/>
              </a:rPr>
              <a:t>Realizar el procedimiento de entrega-recepción tanto al inicio como al término de su encargo, en los términos que señala el presente reglamento; y</a:t>
            </a:r>
          </a:p>
          <a:p>
            <a:pPr lvl="0" algn="just">
              <a:lnSpc>
                <a:spcPct val="170000"/>
              </a:lnSpc>
            </a:pPr>
            <a:r>
              <a:rPr lang="es-MX" sz="8000" dirty="0" smtClean="0">
                <a:latin typeface="Arial" panose="020B0604020202020204" pitchFamily="34" charset="0"/>
                <a:cs typeface="Arial" panose="020B0604020202020204" pitchFamily="34" charset="0"/>
              </a:rPr>
              <a:t>Al inicio del ejercicio de su encargo recibir los recursos, bienes y documentos que se encontrarán bajo su responsabilidad y resguardo</a:t>
            </a:r>
            <a:r>
              <a:rPr lang="es-MX" sz="8000" dirty="0">
                <a:latin typeface="Arial" panose="020B0604020202020204" pitchFamily="34" charset="0"/>
                <a:cs typeface="Arial" panose="020B0604020202020204" pitchFamily="34" charset="0"/>
              </a:rPr>
              <a:t>.</a:t>
            </a:r>
            <a:endParaRPr lang="es-MX" sz="11200" dirty="0">
              <a:latin typeface="Arial" panose="020B0604020202020204" pitchFamily="34" charset="0"/>
              <a:cs typeface="Arial" panose="020B0604020202020204" pitchFamily="34" charset="0"/>
            </a:endParaRPr>
          </a:p>
          <a:p>
            <a:pPr lvl="0"/>
            <a:endParaRPr lang="es-MX" sz="2600" dirty="0">
              <a:latin typeface="Arial" panose="020B0604020202020204" pitchFamily="34" charset="0"/>
              <a:cs typeface="Arial" panose="020B0604020202020204" pitchFamily="34" charset="0"/>
            </a:endParaRPr>
          </a:p>
          <a:p>
            <a:pPr marL="0" indent="0" algn="just">
              <a:buNone/>
            </a:pPr>
            <a:endParaRPr lang="es-MX" sz="2400" b="1" dirty="0">
              <a:solidFill>
                <a:schemeClr val="accent6">
                  <a:lumMod val="50000"/>
                </a:schemeClr>
              </a:solidFill>
              <a:latin typeface="Arial" panose="020B0604020202020204" pitchFamily="34" charset="0"/>
              <a:cs typeface="Arial" panose="020B0604020202020204" pitchFamily="34" charset="0"/>
            </a:endParaRPr>
          </a:p>
        </p:txBody>
      </p:sp>
      <p:sp>
        <p:nvSpPr>
          <p:cNvPr id="4" name="Rectángulo redondeado 3"/>
          <p:cNvSpPr/>
          <p:nvPr/>
        </p:nvSpPr>
        <p:spPr>
          <a:xfrm>
            <a:off x="6064596" y="307685"/>
            <a:ext cx="5818910" cy="1043709"/>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66FFFF"/>
                </a:solidFill>
                <a:latin typeface="Arial Black" panose="020B0A04020102020204" pitchFamily="34" charset="0"/>
              </a:rPr>
              <a:t>OBLIGACIONES </a:t>
            </a:r>
            <a:r>
              <a:rPr lang="es-MX" dirty="0" smtClean="0">
                <a:latin typeface="Arial Black" panose="020B0A04020102020204" pitchFamily="34" charset="0"/>
              </a:rPr>
              <a:t>DE LOS SERVIDORES PÚBLICOS RESPONSABLES DE EFECTUAR EL </a:t>
            </a:r>
            <a:r>
              <a:rPr lang="es-MX" dirty="0" smtClean="0">
                <a:solidFill>
                  <a:srgbClr val="66FFFF"/>
                </a:solidFill>
                <a:latin typeface="Arial Black" panose="020B0A04020102020204" pitchFamily="34" charset="0"/>
              </a:rPr>
              <a:t>PROCEDIMIENTODE E-R.</a:t>
            </a:r>
            <a:endParaRPr lang="es-MX" dirty="0">
              <a:solidFill>
                <a:srgbClr val="66FFFF"/>
              </a:solidFill>
              <a:latin typeface="Arial Black" panose="020B0A040201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1" y="357612"/>
            <a:ext cx="2379388" cy="943856"/>
          </a:xfrm>
          <a:prstGeom prst="rect">
            <a:avLst/>
          </a:prstGeom>
        </p:spPr>
      </p:pic>
      <p:pic>
        <p:nvPicPr>
          <p:cNvPr id="4098" name="Picture 2" descr="MIS MATERIAS - CORPORACION UNIFICADA NACIONAL CUN: MATERIA: FUNCIÓN PUBL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4051" y="2303254"/>
            <a:ext cx="2977532" cy="28380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00616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460520" y="77490"/>
            <a:ext cx="6065808" cy="1325563"/>
          </a:xfrm>
        </p:spPr>
        <p:txBody>
          <a:bodyPr>
            <a:normAutofit/>
          </a:bodyPr>
          <a:lstStyle/>
          <a:p>
            <a:pPr algn="r"/>
            <a:r>
              <a:rPr lang="es-MX" sz="2800" dirty="0" smtClean="0">
                <a:solidFill>
                  <a:schemeClr val="bg1"/>
                </a:solidFill>
                <a:latin typeface="Arial Black" panose="020B0A04020102020204" pitchFamily="34" charset="0"/>
              </a:rPr>
              <a:t>Cambio de </a:t>
            </a:r>
            <a:r>
              <a:rPr lang="es-MX" sz="2800" dirty="0" smtClean="0">
                <a:solidFill>
                  <a:srgbClr val="66FFFF"/>
                </a:solidFill>
                <a:latin typeface="Arial Black" panose="020B0A04020102020204" pitchFamily="34" charset="0"/>
              </a:rPr>
              <a:t>Administración Pública Municipal</a:t>
            </a:r>
            <a:endParaRPr lang="es-MX" sz="2800" dirty="0">
              <a:solidFill>
                <a:srgbClr val="66FFFF"/>
              </a:solidFill>
              <a:latin typeface="Arial Black" panose="020B0A04020102020204" pitchFamily="34" charset="0"/>
            </a:endParaRPr>
          </a:p>
        </p:txBody>
      </p:sp>
      <p:sp>
        <p:nvSpPr>
          <p:cNvPr id="4" name="Redondear rectángulo de esquina sencilla 3"/>
          <p:cNvSpPr/>
          <p:nvPr/>
        </p:nvSpPr>
        <p:spPr>
          <a:xfrm>
            <a:off x="1358392" y="1515197"/>
            <a:ext cx="9826022" cy="4644887"/>
          </a:xfrm>
          <a:prstGeom prst="round1Rect">
            <a:avLst/>
          </a:prstGeom>
          <a:noFill/>
          <a:ln w="317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80" y="374030"/>
            <a:ext cx="2636285" cy="583459"/>
          </a:xfrm>
          <a:prstGeom prst="rect">
            <a:avLst/>
          </a:prstGeom>
        </p:spPr>
      </p:pic>
      <p:sp>
        <p:nvSpPr>
          <p:cNvPr id="3" name="CuadroTexto 2"/>
          <p:cNvSpPr txBox="1"/>
          <p:nvPr/>
        </p:nvSpPr>
        <p:spPr>
          <a:xfrm>
            <a:off x="1828800" y="1886721"/>
            <a:ext cx="8885206" cy="3901837"/>
          </a:xfrm>
          <a:prstGeom prst="rect">
            <a:avLst/>
          </a:prstGeom>
          <a:noFill/>
        </p:spPr>
        <p:txBody>
          <a:bodyPr wrap="square" rtlCol="0">
            <a:spAutoFit/>
          </a:bodyPr>
          <a:lstStyle/>
          <a:p>
            <a:pPr algn="just">
              <a:lnSpc>
                <a:spcPct val="150000"/>
              </a:lnSpc>
            </a:pPr>
            <a:r>
              <a:rPr lang="es-ES" sz="2400" b="1" dirty="0" smtClean="0">
                <a:solidFill>
                  <a:schemeClr val="bg1"/>
                </a:solidFill>
                <a:latin typeface="Arial" panose="020B0604020202020204" pitchFamily="34" charset="0"/>
                <a:cs typeface="Arial" panose="020B0604020202020204" pitchFamily="34" charset="0"/>
              </a:rPr>
              <a:t>Art. 18 LEREJM. </a:t>
            </a:r>
            <a:r>
              <a:rPr lang="es-ES" sz="2400" dirty="0" smtClean="0">
                <a:solidFill>
                  <a:schemeClr val="bg1"/>
                </a:solidFill>
                <a:latin typeface="Arial" panose="020B0604020202020204" pitchFamily="34" charset="0"/>
                <a:cs typeface="Arial" panose="020B0604020202020204" pitchFamily="34" charset="0"/>
              </a:rPr>
              <a:t>A </a:t>
            </a:r>
            <a:r>
              <a:rPr lang="es-ES" sz="2400" dirty="0">
                <a:solidFill>
                  <a:schemeClr val="bg1"/>
                </a:solidFill>
                <a:latin typeface="Arial" panose="020B0604020202020204" pitchFamily="34" charset="0"/>
                <a:cs typeface="Arial" panose="020B0604020202020204" pitchFamily="34" charset="0"/>
              </a:rPr>
              <a:t>más tardar treinta días antes del cambio de administración de los poderes Ejecutivo y Legislativo del Estado y los municipios, se deberá conformar una comisión compuesta por</a:t>
            </a:r>
            <a:r>
              <a:rPr lang="es-ES" sz="2400" b="1" dirty="0">
                <a:solidFill>
                  <a:schemeClr val="bg1"/>
                </a:solidFill>
                <a:latin typeface="Arial" panose="020B0604020202020204" pitchFamily="34" charset="0"/>
                <a:cs typeface="Arial" panose="020B0604020202020204" pitchFamily="34" charset="0"/>
              </a:rPr>
              <a:t> </a:t>
            </a:r>
            <a:r>
              <a:rPr lang="es-ES" sz="2400" dirty="0">
                <a:solidFill>
                  <a:schemeClr val="bg1"/>
                </a:solidFill>
                <a:latin typeface="Arial" panose="020B0604020202020204" pitchFamily="34" charset="0"/>
                <a:cs typeface="Arial" panose="020B0604020202020204" pitchFamily="34" charset="0"/>
              </a:rPr>
              <a:t>servidores públicos de la administración saliente, y aquellas personas que nombren los titulares de la administración entrante, con el objeto de preparar el desarrollo del procedimiento administrativo de entrega-recepción</a:t>
            </a:r>
            <a:r>
              <a:rPr lang="es-ES" sz="2400" dirty="0" smtClean="0">
                <a:solidFill>
                  <a:schemeClr val="bg1"/>
                </a:solidFill>
                <a:latin typeface="Arial" panose="020B0604020202020204" pitchFamily="34" charset="0"/>
                <a:cs typeface="Arial" panose="020B0604020202020204" pitchFamily="34" charset="0"/>
              </a:rPr>
              <a:t>.</a:t>
            </a:r>
            <a:endParaRPr lang="es-MX"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851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2535</TotalTime>
  <Words>2974</Words>
  <Application>Microsoft Office PowerPoint</Application>
  <PresentationFormat>Panorámica</PresentationFormat>
  <Paragraphs>245</Paragraphs>
  <Slides>43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Arial</vt:lpstr>
      <vt:lpstr>Arial Black</vt:lpstr>
      <vt:lpstr>Calibri</vt:lpstr>
      <vt:lpstr>Calibri Light</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Cambio de Administración Pública Municipal</vt:lpstr>
      <vt:lpstr>Cambio de Administración Pública Municipal</vt:lpstr>
      <vt:lpstr>COMISIÓN TRANSITORIA  DE ENTREGA-RECEPCIÓN.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Información se debe entregar?</vt:lpstr>
      <vt:lpstr>Requisitos Mínimos del Acta de E-R. </vt:lpstr>
      <vt:lpstr>Requisitos Mínimos del Acta de E-R. </vt:lpstr>
      <vt:lpstr>Requisitos Mínimos del Acta de E-R.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User</dc:creator>
  <cp:lastModifiedBy>Contralor</cp:lastModifiedBy>
  <cp:revision>126</cp:revision>
  <dcterms:created xsi:type="dcterms:W3CDTF">2022-05-23T16:28:53Z</dcterms:created>
  <dcterms:modified xsi:type="dcterms:W3CDTF">2023-12-07T16:03:22Z</dcterms:modified>
</cp:coreProperties>
</file>