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0" r:id="rId2"/>
    <p:sldId id="265" r:id="rId3"/>
    <p:sldId id="257" r:id="rId4"/>
    <p:sldId id="258" r:id="rId5"/>
    <p:sldId id="263" r:id="rId6"/>
    <p:sldId id="262" r:id="rId7"/>
    <p:sldId id="259" r:id="rId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5A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1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27T14:12:12.647"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CD22A-B3EB-40F7-AEF3-EE1D583E9332}" type="datetimeFigureOut">
              <a:rPr lang="es-MX" smtClean="0"/>
              <a:t>16/11/2023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A2D48-2C92-44D3-A84C-72FCF1842633}" type="slidenum">
              <a:rPr lang="es-MX" smtClean="0"/>
              <a:t>‹Nº›</a:t>
            </a:fld>
            <a:endParaRPr lang="es-MX"/>
          </a:p>
        </p:txBody>
      </p:sp>
    </p:spTree>
    <p:extLst>
      <p:ext uri="{BB962C8B-B14F-4D97-AF65-F5344CB8AC3E}">
        <p14:creationId xmlns:p14="http://schemas.microsoft.com/office/powerpoint/2010/main" val="149026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B8049D9-2D4C-4043-A08C-6660A7895C0C}" type="datetimeFigureOut">
              <a:rPr lang="es-MX" smtClean="0"/>
              <a:t>16/11/2023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D08ACB-AA74-4096-A5EB-7CE25BB41730}"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7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8049D9-2D4C-4043-A08C-6660A7895C0C}" type="datetimeFigureOut">
              <a:rPr lang="es-MX" smtClean="0"/>
              <a:t>16/11/2023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88450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8049D9-2D4C-4043-A08C-6660A7895C0C}" type="datetimeFigureOut">
              <a:rPr lang="es-MX" smtClean="0"/>
              <a:t>16/11/2023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1345636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8049D9-2D4C-4043-A08C-6660A7895C0C}" type="datetimeFigureOut">
              <a:rPr lang="es-MX" smtClean="0"/>
              <a:t>16/11/2023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320923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B8049D9-2D4C-4043-A08C-6660A7895C0C}" type="datetimeFigureOut">
              <a:rPr lang="es-MX" smtClean="0"/>
              <a:t>16/11/2023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D08ACB-AA74-4096-A5EB-7CE25BB41730}"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266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B8049D9-2D4C-4043-A08C-6660A7895C0C}" type="datetimeFigureOut">
              <a:rPr lang="es-MX" smtClean="0"/>
              <a:t>16/11/2023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84615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B8049D9-2D4C-4043-A08C-6660A7895C0C}" type="datetimeFigureOut">
              <a:rPr lang="es-MX" smtClean="0"/>
              <a:t>16/11/2023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62501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B8049D9-2D4C-4043-A08C-6660A7895C0C}" type="datetimeFigureOut">
              <a:rPr lang="es-MX" smtClean="0"/>
              <a:t>16/11/2023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380220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8049D9-2D4C-4043-A08C-6660A7895C0C}" type="datetimeFigureOut">
              <a:rPr lang="es-MX" smtClean="0"/>
              <a:t>16/11/2023</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281748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8049D9-2D4C-4043-A08C-6660A7895C0C}" type="datetimeFigureOut">
              <a:rPr lang="es-MX" smtClean="0"/>
              <a:t>16/11/2023</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D08ACB-AA74-4096-A5EB-7CE25BB41730}" type="slidenum">
              <a:rPr lang="es-MX" smtClean="0"/>
              <a:t>‹Nº›</a:t>
            </a:fld>
            <a:endParaRPr lang="es-MX"/>
          </a:p>
        </p:txBody>
      </p:sp>
    </p:spTree>
    <p:extLst>
      <p:ext uri="{BB962C8B-B14F-4D97-AF65-F5344CB8AC3E}">
        <p14:creationId xmlns:p14="http://schemas.microsoft.com/office/powerpoint/2010/main" val="181885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B8049D9-2D4C-4043-A08C-6660A7895C0C}" type="datetimeFigureOut">
              <a:rPr lang="es-MX" smtClean="0"/>
              <a:t>16/11/2023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BD08ACB-AA74-4096-A5EB-7CE25BB41730}" type="slidenum">
              <a:rPr lang="es-MX" smtClean="0"/>
              <a:t>‹Nº›</a:t>
            </a:fld>
            <a:endParaRPr lang="es-MX"/>
          </a:p>
        </p:txBody>
      </p:sp>
    </p:spTree>
    <p:extLst>
      <p:ext uri="{BB962C8B-B14F-4D97-AF65-F5344CB8AC3E}">
        <p14:creationId xmlns:p14="http://schemas.microsoft.com/office/powerpoint/2010/main" val="1586962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B8049D9-2D4C-4043-A08C-6660A7895C0C}" type="datetimeFigureOut">
              <a:rPr lang="es-MX" smtClean="0"/>
              <a:t>16/11/2023</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BD08ACB-AA74-4096-A5EB-7CE25BB41730}" type="slidenum">
              <a:rPr lang="es-MX" smtClean="0"/>
              <a:t>‹Nº›</a:t>
            </a:fld>
            <a:endParaRPr lang="es-MX"/>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960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2704" y="454360"/>
            <a:ext cx="3668824" cy="109583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64" y="111830"/>
            <a:ext cx="2088412" cy="2088412"/>
          </a:xfrm>
          <a:prstGeom prst="rect">
            <a:avLst/>
          </a:prstGeom>
        </p:spPr>
      </p:pic>
      <p:sp>
        <p:nvSpPr>
          <p:cNvPr id="6" name="CuadroTexto 5"/>
          <p:cNvSpPr txBox="1"/>
          <p:nvPr/>
        </p:nvSpPr>
        <p:spPr>
          <a:xfrm>
            <a:off x="1408669" y="2508532"/>
            <a:ext cx="8954531" cy="1938992"/>
          </a:xfrm>
          <a:prstGeom prst="rect">
            <a:avLst/>
          </a:prstGeom>
          <a:noFill/>
        </p:spPr>
        <p:txBody>
          <a:bodyPr wrap="square" rtlCol="0">
            <a:spAutoFit/>
          </a:bodyPr>
          <a:lstStyle/>
          <a:p>
            <a:r>
              <a:rPr lang="es-MX" sz="6000" dirty="0" smtClean="0">
                <a:solidFill>
                  <a:schemeClr val="tx1">
                    <a:lumMod val="75000"/>
                    <a:lumOff val="25000"/>
                  </a:schemeClr>
                </a:solidFill>
                <a:latin typeface="Century" panose="02040604050505020304" pitchFamily="18" charset="0"/>
                <a:ea typeface="Batang" panose="02030600000101010101" pitchFamily="18" charset="-127"/>
              </a:rPr>
              <a:t>Informe de actividades mes de noviembre.  </a:t>
            </a:r>
            <a:endParaRPr lang="es-MX" sz="6000" dirty="0">
              <a:solidFill>
                <a:schemeClr val="tx1">
                  <a:lumMod val="75000"/>
                  <a:lumOff val="25000"/>
                </a:schemeClr>
              </a:solidFill>
              <a:latin typeface="Century" panose="02040604050505020304" pitchFamily="18" charset="0"/>
              <a:ea typeface="Batang" panose="02030600000101010101" pitchFamily="18" charset="-127"/>
            </a:endParaRPr>
          </a:p>
        </p:txBody>
      </p:sp>
      <p:sp>
        <p:nvSpPr>
          <p:cNvPr id="7" name="CuadroTexto 6"/>
          <p:cNvSpPr txBox="1"/>
          <p:nvPr/>
        </p:nvSpPr>
        <p:spPr>
          <a:xfrm>
            <a:off x="7597997" y="4294149"/>
            <a:ext cx="3580015" cy="461665"/>
          </a:xfrm>
          <a:prstGeom prst="rect">
            <a:avLst/>
          </a:prstGeom>
          <a:noFill/>
        </p:spPr>
        <p:txBody>
          <a:bodyPr wrap="square" rtlCol="0">
            <a:spAutoFit/>
          </a:bodyPr>
          <a:lstStyle/>
          <a:p>
            <a:r>
              <a:rPr lang="es-MX" sz="2400" b="1" dirty="0" smtClean="0">
                <a:solidFill>
                  <a:schemeClr val="accent1"/>
                </a:solidFill>
                <a:latin typeface="Californian FB" panose="0207040306080B030204" pitchFamily="18" charset="0"/>
              </a:rPr>
              <a:t>Participación </a:t>
            </a:r>
            <a:r>
              <a:rPr lang="es-MX" sz="2400" b="1" dirty="0" smtClean="0">
                <a:solidFill>
                  <a:schemeClr val="accent1"/>
                </a:solidFill>
                <a:latin typeface="Californian FB" panose="0207040306080B030204" pitchFamily="18" charset="0"/>
              </a:rPr>
              <a:t>Ciudadana. </a:t>
            </a:r>
            <a:endParaRPr lang="es-MX" sz="2400" b="1" dirty="0">
              <a:solidFill>
                <a:schemeClr val="accent1"/>
              </a:solidFill>
              <a:latin typeface="Californian FB" panose="0207040306080B030204" pitchFamily="18" charset="0"/>
            </a:endParaRPr>
          </a:p>
        </p:txBody>
      </p:sp>
    </p:spTree>
    <p:extLst>
      <p:ext uri="{BB962C8B-B14F-4D97-AF65-F5344CB8AC3E}">
        <p14:creationId xmlns:p14="http://schemas.microsoft.com/office/powerpoint/2010/main" val="40609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13" y="919935"/>
            <a:ext cx="3125612" cy="933580"/>
          </a:xfrm>
          <a:prstGeom prst="rect">
            <a:avLst/>
          </a:prstGeom>
        </p:spPr>
      </p:pic>
      <p:sp>
        <p:nvSpPr>
          <p:cNvPr id="3" name="CuadroTexto 2"/>
          <p:cNvSpPr txBox="1"/>
          <p:nvPr/>
        </p:nvSpPr>
        <p:spPr>
          <a:xfrm>
            <a:off x="1236134" y="1947334"/>
            <a:ext cx="9211733" cy="1200329"/>
          </a:xfrm>
          <a:prstGeom prst="rect">
            <a:avLst/>
          </a:prstGeom>
          <a:noFill/>
        </p:spPr>
        <p:txBody>
          <a:bodyPr wrap="square" rtlCol="0">
            <a:spAutoFit/>
          </a:bodyPr>
          <a:lstStyle/>
          <a:p>
            <a:r>
              <a:rPr lang="es-MX" dirty="0" smtClean="0"/>
              <a:t>El día  06 de Noviembre acudimos al Quinto Informe del Gobernador</a:t>
            </a:r>
            <a:r>
              <a:rPr lang="es-MX" b="1" dirty="0" smtClean="0"/>
              <a:t> Enrique Alfaro</a:t>
            </a:r>
            <a:r>
              <a:rPr lang="es-MX" dirty="0" smtClean="0"/>
              <a:t>, en donde nos platico </a:t>
            </a:r>
            <a:r>
              <a:rPr lang="es-MX" dirty="0" smtClean="0"/>
              <a:t>sus </a:t>
            </a:r>
            <a:r>
              <a:rPr lang="es-MX" dirty="0" smtClean="0"/>
              <a:t>proyectos a lo largo de estos 5 años al frente del Gobierno del Estado de Jalisco. Nos hicimos presentes varios servidores públicos del municipio de El </a:t>
            </a:r>
            <a:r>
              <a:rPr lang="es-MX" dirty="0" smtClean="0"/>
              <a:t>Salto, acompañando a nuestro Presidente Municipal.  </a:t>
            </a:r>
            <a:endParaRPr lang="es-MX" dirty="0"/>
          </a:p>
        </p:txBody>
      </p:sp>
      <p:pic>
        <p:nvPicPr>
          <p:cNvPr id="4" name="Imagen 3"/>
          <p:cNvPicPr>
            <a:picLocks noChangeAspect="1"/>
          </p:cNvPicPr>
          <p:nvPr/>
        </p:nvPicPr>
        <p:blipFill>
          <a:blip r:embed="rId3"/>
          <a:stretch>
            <a:fillRect/>
          </a:stretch>
        </p:blipFill>
        <p:spPr>
          <a:xfrm>
            <a:off x="3823077" y="3429922"/>
            <a:ext cx="3759200" cy="2506133"/>
          </a:xfrm>
          <a:prstGeom prst="rect">
            <a:avLst/>
          </a:prstGeom>
        </p:spPr>
      </p:pic>
    </p:spTree>
    <p:extLst>
      <p:ext uri="{BB962C8B-B14F-4D97-AF65-F5344CB8AC3E}">
        <p14:creationId xmlns:p14="http://schemas.microsoft.com/office/powerpoint/2010/main" val="770163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t="34019"/>
          <a:stretch/>
        </p:blipFill>
        <p:spPr>
          <a:xfrm>
            <a:off x="4947458" y="3667800"/>
            <a:ext cx="5365256" cy="2189792"/>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3" y="919935"/>
            <a:ext cx="3125612" cy="933580"/>
          </a:xfrm>
          <a:prstGeom prst="rect">
            <a:avLst/>
          </a:prstGeom>
        </p:spPr>
      </p:pic>
      <p:sp>
        <p:nvSpPr>
          <p:cNvPr id="3" name="CuadroTexto 2"/>
          <p:cNvSpPr txBox="1"/>
          <p:nvPr/>
        </p:nvSpPr>
        <p:spPr>
          <a:xfrm>
            <a:off x="717924" y="2130885"/>
            <a:ext cx="6400801" cy="923330"/>
          </a:xfrm>
          <a:prstGeom prst="rect">
            <a:avLst/>
          </a:prstGeom>
          <a:noFill/>
        </p:spPr>
        <p:txBody>
          <a:bodyPr wrap="square" rtlCol="0">
            <a:spAutoFit/>
          </a:bodyPr>
          <a:lstStyle/>
          <a:p>
            <a:pPr algn="ctr"/>
            <a:endParaRPr lang="es-MX" dirty="0" smtClean="0">
              <a:latin typeface="Bahnschrift Light Condensed" panose="020B0502040204020203" pitchFamily="34" charset="0"/>
            </a:endParaRPr>
          </a:p>
          <a:p>
            <a:pPr algn="ctr"/>
            <a:endParaRPr lang="es-MX" dirty="0" smtClean="0">
              <a:latin typeface="Bahnschrift Light Condensed" panose="020B0502040204020203" pitchFamily="34" charset="0"/>
            </a:endParaRPr>
          </a:p>
          <a:p>
            <a:pPr algn="ctr"/>
            <a:r>
              <a:rPr lang="es-MX" dirty="0" smtClean="0">
                <a:latin typeface="Bahnschrift Light Condensed" panose="020B0502040204020203" pitchFamily="34" charset="0"/>
              </a:rPr>
              <a:t> </a:t>
            </a:r>
            <a:endParaRPr lang="es-MX" dirty="0">
              <a:latin typeface="Bahnschrift Light Condensed" panose="020B0502040204020203" pitchFamily="34" charset="0"/>
            </a:endParaRPr>
          </a:p>
        </p:txBody>
      </p:sp>
      <p:sp>
        <p:nvSpPr>
          <p:cNvPr id="8" name="CuadroTexto 7"/>
          <p:cNvSpPr txBox="1"/>
          <p:nvPr/>
        </p:nvSpPr>
        <p:spPr>
          <a:xfrm>
            <a:off x="1906847" y="2021993"/>
            <a:ext cx="8628611" cy="1477328"/>
          </a:xfrm>
          <a:prstGeom prst="rect">
            <a:avLst/>
          </a:prstGeom>
          <a:noFill/>
        </p:spPr>
        <p:txBody>
          <a:bodyPr wrap="square" rtlCol="0">
            <a:spAutoFit/>
          </a:bodyPr>
          <a:lstStyle/>
          <a:p>
            <a:r>
              <a:rPr lang="es-MX" dirty="0" smtClean="0"/>
              <a:t>El día jueves 09 de noviembre, parte del personal de esta dirección acudió a la capacitación llamada </a:t>
            </a:r>
            <a:r>
              <a:rPr lang="es-MX" dirty="0" smtClean="0">
                <a:solidFill>
                  <a:srgbClr val="7030A0"/>
                </a:solidFill>
              </a:rPr>
              <a:t>“Proyecto de Prevención del Embarazo Adolescente” </a:t>
            </a:r>
            <a:r>
              <a:rPr lang="es-MX" dirty="0" smtClean="0"/>
              <a:t>la cual fue implementada por la Dirección de Transversalización e Institucionalización de la Perspectiva de Género  (DTIPG). Fuimos invitados por parte del Instituto de la Mujer del H. Ayuntamiento de El Salto. </a:t>
            </a:r>
          </a:p>
        </p:txBody>
      </p:sp>
    </p:spTree>
    <p:extLst>
      <p:ext uri="{BB962C8B-B14F-4D97-AF65-F5344CB8AC3E}">
        <p14:creationId xmlns:p14="http://schemas.microsoft.com/office/powerpoint/2010/main" val="177272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13" y="919935"/>
            <a:ext cx="3125612" cy="933580"/>
          </a:xfrm>
          <a:prstGeom prst="rect">
            <a:avLst/>
          </a:prstGeom>
        </p:spPr>
      </p:pic>
      <p:sp>
        <p:nvSpPr>
          <p:cNvPr id="5" name="CuadroTexto 4"/>
          <p:cNvSpPr txBox="1"/>
          <p:nvPr/>
        </p:nvSpPr>
        <p:spPr>
          <a:xfrm>
            <a:off x="2289017" y="1945264"/>
            <a:ext cx="6606746" cy="1292662"/>
          </a:xfrm>
          <a:prstGeom prst="rect">
            <a:avLst/>
          </a:prstGeom>
          <a:noFill/>
        </p:spPr>
        <p:txBody>
          <a:bodyPr wrap="square" rtlCol="0">
            <a:spAutoFit/>
          </a:bodyPr>
          <a:lstStyle/>
          <a:p>
            <a:r>
              <a:rPr lang="es-MX" dirty="0" smtClean="0"/>
              <a:t>El día martes 14 de noviembre, estuvimos presentes en el quinto informe de resultados de la Presidenta del </a:t>
            </a:r>
            <a:r>
              <a:rPr lang="es-MX" sz="2400" b="1" dirty="0" smtClean="0">
                <a:solidFill>
                  <a:schemeClr val="bg2">
                    <a:lumMod val="50000"/>
                  </a:schemeClr>
                </a:solidFill>
              </a:rPr>
              <a:t>D</a:t>
            </a:r>
            <a:r>
              <a:rPr lang="es-MX" sz="2400" b="1" dirty="0" smtClean="0">
                <a:solidFill>
                  <a:srgbClr val="FF0066"/>
                </a:solidFill>
              </a:rPr>
              <a:t>i</a:t>
            </a:r>
            <a:r>
              <a:rPr lang="es-MX" sz="2400" b="1" dirty="0" smtClean="0">
                <a:solidFill>
                  <a:srgbClr val="7030A0"/>
                </a:solidFill>
              </a:rPr>
              <a:t>f</a:t>
            </a:r>
            <a:r>
              <a:rPr lang="es-MX" sz="2400" b="1" dirty="0" smtClean="0"/>
              <a:t> </a:t>
            </a:r>
            <a:r>
              <a:rPr lang="es-MX" dirty="0" smtClean="0"/>
              <a:t>de El Salto Jal, La Licenciada; Sandra Juliana Márquez Álvarez. </a:t>
            </a:r>
            <a:r>
              <a:rPr lang="es-MX" dirty="0" smtClean="0"/>
              <a:t>En donde dio a conocer los avances y sobre todo, cada uno de los resultados obtenidos. </a:t>
            </a:r>
            <a:endParaRPr lang="es-MX" dirty="0"/>
          </a:p>
        </p:txBody>
      </p:sp>
      <p:pic>
        <p:nvPicPr>
          <p:cNvPr id="3" name="Imagen 2"/>
          <p:cNvPicPr>
            <a:picLocks noChangeAspect="1"/>
          </p:cNvPicPr>
          <p:nvPr/>
        </p:nvPicPr>
        <p:blipFill>
          <a:blip r:embed="rId3"/>
          <a:stretch>
            <a:fillRect/>
          </a:stretch>
        </p:blipFill>
        <p:spPr>
          <a:xfrm>
            <a:off x="720505" y="3451633"/>
            <a:ext cx="3636098" cy="2424065"/>
          </a:xfrm>
          <a:prstGeom prst="rect">
            <a:avLst/>
          </a:prstGeom>
        </p:spPr>
      </p:pic>
      <p:pic>
        <p:nvPicPr>
          <p:cNvPr id="7" name="Imagen 6"/>
          <p:cNvPicPr>
            <a:picLocks noChangeAspect="1"/>
          </p:cNvPicPr>
          <p:nvPr/>
        </p:nvPicPr>
        <p:blipFill>
          <a:blip r:embed="rId4"/>
          <a:stretch>
            <a:fillRect/>
          </a:stretch>
        </p:blipFill>
        <p:spPr>
          <a:xfrm>
            <a:off x="5736125" y="3451633"/>
            <a:ext cx="3636098" cy="2424065"/>
          </a:xfrm>
          <a:prstGeom prst="rect">
            <a:avLst/>
          </a:prstGeom>
        </p:spPr>
      </p:pic>
    </p:spTree>
    <p:extLst>
      <p:ext uri="{BB962C8B-B14F-4D97-AF65-F5344CB8AC3E}">
        <p14:creationId xmlns:p14="http://schemas.microsoft.com/office/powerpoint/2010/main" val="283299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13" y="919935"/>
            <a:ext cx="3125612" cy="933580"/>
          </a:xfrm>
          <a:prstGeom prst="rect">
            <a:avLst/>
          </a:prstGeom>
        </p:spPr>
      </p:pic>
      <p:sp>
        <p:nvSpPr>
          <p:cNvPr id="8" name="CuadroTexto 7"/>
          <p:cNvSpPr txBox="1"/>
          <p:nvPr/>
        </p:nvSpPr>
        <p:spPr>
          <a:xfrm>
            <a:off x="1513546" y="1853515"/>
            <a:ext cx="8437830" cy="1477328"/>
          </a:xfrm>
          <a:prstGeom prst="rect">
            <a:avLst/>
          </a:prstGeom>
          <a:noFill/>
        </p:spPr>
        <p:txBody>
          <a:bodyPr wrap="square" rtlCol="0">
            <a:spAutoFit/>
          </a:bodyPr>
          <a:lstStyle/>
          <a:p>
            <a:r>
              <a:rPr lang="es-MX" dirty="0" smtClean="0"/>
              <a:t>Posteriormente, el mismo día se tomo un taller con personal del </a:t>
            </a:r>
            <a:r>
              <a:rPr lang="es-MX" b="1" dirty="0" smtClean="0">
                <a:solidFill>
                  <a:srgbClr val="47A5AF"/>
                </a:solidFill>
              </a:rPr>
              <a:t>SEAJAL</a:t>
            </a:r>
            <a:r>
              <a:rPr lang="es-MX" b="1" dirty="0" smtClean="0">
                <a:solidFill>
                  <a:schemeClr val="tx1">
                    <a:lumMod val="85000"/>
                    <a:lumOff val="15000"/>
                  </a:schemeClr>
                </a:solidFill>
              </a:rPr>
              <a:t> </a:t>
            </a:r>
            <a:r>
              <a:rPr lang="es-MX" dirty="0" smtClean="0"/>
              <a:t>llamado, </a:t>
            </a:r>
            <a:r>
              <a:rPr lang="es-MX" b="1" dirty="0" smtClean="0">
                <a:solidFill>
                  <a:srgbClr val="00B0F0"/>
                </a:solidFill>
              </a:rPr>
              <a:t>“Programa Institucional Anticorrupción”, </a:t>
            </a:r>
            <a:r>
              <a:rPr lang="es-MX" dirty="0" smtClean="0"/>
              <a:t>en el cual se vieron temas como; diseñar y aprobar la implementación en el Estado de Jalisco un programa Institucional de anticorrupción de la continuidad. Garantizar las condiciones técnicas corporativas que se dedican en su intervención la plataforma digital de investigar y sancionar.  </a:t>
            </a:r>
            <a:endParaRPr lang="es-MX" dirty="0"/>
          </a:p>
        </p:txBody>
      </p:sp>
      <p:pic>
        <p:nvPicPr>
          <p:cNvPr id="9" name="Imagen 8"/>
          <p:cNvPicPr>
            <a:picLocks noChangeAspect="1"/>
          </p:cNvPicPr>
          <p:nvPr/>
        </p:nvPicPr>
        <p:blipFill rotWithShape="1">
          <a:blip r:embed="rId3"/>
          <a:srcRect t="24493" b="27899"/>
          <a:stretch/>
        </p:blipFill>
        <p:spPr>
          <a:xfrm>
            <a:off x="7938065" y="3330843"/>
            <a:ext cx="2506598" cy="2638618"/>
          </a:xfrm>
          <a:prstGeom prst="rect">
            <a:avLst/>
          </a:prstGeom>
        </p:spPr>
      </p:pic>
    </p:spTree>
    <p:extLst>
      <p:ext uri="{BB962C8B-B14F-4D97-AF65-F5344CB8AC3E}">
        <p14:creationId xmlns:p14="http://schemas.microsoft.com/office/powerpoint/2010/main" val="182773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151" y="752219"/>
            <a:ext cx="3125612" cy="933580"/>
          </a:xfrm>
          <a:prstGeom prst="rect">
            <a:avLst/>
          </a:prstGeom>
        </p:spPr>
      </p:pic>
      <p:pic>
        <p:nvPicPr>
          <p:cNvPr id="6" name="Imagen 5"/>
          <p:cNvPicPr>
            <a:picLocks noChangeAspect="1"/>
          </p:cNvPicPr>
          <p:nvPr/>
        </p:nvPicPr>
        <p:blipFill>
          <a:blip r:embed="rId3"/>
          <a:stretch>
            <a:fillRect/>
          </a:stretch>
        </p:blipFill>
        <p:spPr>
          <a:xfrm>
            <a:off x="-630263" y="-16527858"/>
            <a:ext cx="7550843" cy="10067791"/>
          </a:xfrm>
          <a:prstGeom prst="rect">
            <a:avLst/>
          </a:prstGeom>
        </p:spPr>
      </p:pic>
      <p:sp>
        <p:nvSpPr>
          <p:cNvPr id="2" name="CuadroTexto 1"/>
          <p:cNvSpPr txBox="1"/>
          <p:nvPr/>
        </p:nvSpPr>
        <p:spPr>
          <a:xfrm>
            <a:off x="1276539" y="1765426"/>
            <a:ext cx="9116840" cy="923330"/>
          </a:xfrm>
          <a:prstGeom prst="rect">
            <a:avLst/>
          </a:prstGeom>
          <a:noFill/>
        </p:spPr>
        <p:txBody>
          <a:bodyPr wrap="square" rtlCol="0">
            <a:spAutoFit/>
          </a:bodyPr>
          <a:lstStyle/>
          <a:p>
            <a:r>
              <a:rPr lang="es-MX" dirty="0" smtClean="0"/>
              <a:t>En días pasados, la dirección de Participación Ciudadana se dio a la tarea de realizar unos comités de obra por parte de </a:t>
            </a:r>
            <a:r>
              <a:rPr lang="es-MX" i="1" dirty="0" smtClean="0"/>
              <a:t>Ramo 33</a:t>
            </a:r>
            <a:r>
              <a:rPr lang="es-MX" dirty="0" smtClean="0"/>
              <a:t>, en donde se da credibilidad y la validez correspondiente a las obras realizadas por parte del Municipio de El Salto.   </a:t>
            </a:r>
            <a:endParaRPr lang="es-MX" dirty="0"/>
          </a:p>
        </p:txBody>
      </p:sp>
      <p:pic>
        <p:nvPicPr>
          <p:cNvPr id="9" name="Imagen 8"/>
          <p:cNvPicPr>
            <a:picLocks noChangeAspect="1"/>
          </p:cNvPicPr>
          <p:nvPr/>
        </p:nvPicPr>
        <p:blipFill rotWithShape="1">
          <a:blip r:embed="rId4"/>
          <a:srcRect b="26505"/>
          <a:stretch/>
        </p:blipFill>
        <p:spPr>
          <a:xfrm>
            <a:off x="1054732" y="2733900"/>
            <a:ext cx="3272826" cy="3207162"/>
          </a:xfrm>
          <a:prstGeom prst="rect">
            <a:avLst/>
          </a:prstGeom>
        </p:spPr>
      </p:pic>
      <p:pic>
        <p:nvPicPr>
          <p:cNvPr id="10" name="Imagen 9"/>
          <p:cNvPicPr>
            <a:picLocks noChangeAspect="1"/>
          </p:cNvPicPr>
          <p:nvPr/>
        </p:nvPicPr>
        <p:blipFill rotWithShape="1">
          <a:blip r:embed="rId5"/>
          <a:srcRect t="27361"/>
          <a:stretch/>
        </p:blipFill>
        <p:spPr>
          <a:xfrm>
            <a:off x="4547858" y="2743076"/>
            <a:ext cx="3292443" cy="3188809"/>
          </a:xfrm>
          <a:prstGeom prst="rect">
            <a:avLst/>
          </a:prstGeom>
        </p:spPr>
      </p:pic>
      <p:pic>
        <p:nvPicPr>
          <p:cNvPr id="11" name="Imagen 10"/>
          <p:cNvPicPr>
            <a:picLocks noChangeAspect="1"/>
          </p:cNvPicPr>
          <p:nvPr/>
        </p:nvPicPr>
        <p:blipFill rotWithShape="1">
          <a:blip r:embed="rId6"/>
          <a:srcRect t="16889" b="9145"/>
          <a:stretch/>
        </p:blipFill>
        <p:spPr>
          <a:xfrm>
            <a:off x="8359829" y="2733900"/>
            <a:ext cx="3242716" cy="3197985"/>
          </a:xfrm>
          <a:prstGeom prst="rect">
            <a:avLst/>
          </a:prstGeom>
        </p:spPr>
      </p:pic>
    </p:spTree>
    <p:extLst>
      <p:ext uri="{BB962C8B-B14F-4D97-AF65-F5344CB8AC3E}">
        <p14:creationId xmlns:p14="http://schemas.microsoft.com/office/powerpoint/2010/main" val="4003419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13" y="919935"/>
            <a:ext cx="3125612" cy="933580"/>
          </a:xfrm>
          <a:prstGeom prst="rect">
            <a:avLst/>
          </a:prstGeom>
        </p:spPr>
      </p:pic>
      <p:sp>
        <p:nvSpPr>
          <p:cNvPr id="5" name="CuadroTexto 4"/>
          <p:cNvSpPr txBox="1"/>
          <p:nvPr/>
        </p:nvSpPr>
        <p:spPr>
          <a:xfrm>
            <a:off x="1792586" y="1946495"/>
            <a:ext cx="8392563" cy="923330"/>
          </a:xfrm>
          <a:prstGeom prst="rect">
            <a:avLst/>
          </a:prstGeom>
          <a:noFill/>
        </p:spPr>
        <p:txBody>
          <a:bodyPr wrap="square" rtlCol="0">
            <a:spAutoFit/>
          </a:bodyPr>
          <a:lstStyle/>
          <a:p>
            <a:r>
              <a:rPr lang="es-MX" dirty="0" smtClean="0"/>
              <a:t>El día 27 de noviembre, compañeras de esta dirección se dieron cita en una conferencia por hombres y mujeres conmemorando el día Internacional de la </a:t>
            </a:r>
            <a:r>
              <a:rPr lang="es-MX" dirty="0" smtClean="0">
                <a:solidFill>
                  <a:schemeClr val="accent1"/>
                </a:solidFill>
              </a:rPr>
              <a:t>Eliminación de la  violencia en contra de </a:t>
            </a:r>
            <a:r>
              <a:rPr lang="es-MX" dirty="0" smtClean="0">
                <a:solidFill>
                  <a:srgbClr val="7030A0"/>
                </a:solidFill>
              </a:rPr>
              <a:t>Mujeres y Niñas. </a:t>
            </a:r>
            <a:endParaRPr lang="es-MX" dirty="0">
              <a:solidFill>
                <a:srgbClr val="7030A0"/>
              </a:solidFill>
            </a:endParaRPr>
          </a:p>
        </p:txBody>
      </p:sp>
      <p:pic>
        <p:nvPicPr>
          <p:cNvPr id="6" name="Imagen 5"/>
          <p:cNvPicPr>
            <a:picLocks noChangeAspect="1"/>
          </p:cNvPicPr>
          <p:nvPr/>
        </p:nvPicPr>
        <p:blipFill rotWithShape="1">
          <a:blip r:embed="rId3"/>
          <a:srcRect t="25611" b="14653"/>
          <a:stretch/>
        </p:blipFill>
        <p:spPr>
          <a:xfrm>
            <a:off x="6437014" y="2869825"/>
            <a:ext cx="2903145" cy="3266039"/>
          </a:xfrm>
          <a:prstGeom prst="rect">
            <a:avLst/>
          </a:prstGeom>
        </p:spPr>
      </p:pic>
    </p:spTree>
    <p:extLst>
      <p:ext uri="{BB962C8B-B14F-4D97-AF65-F5344CB8AC3E}">
        <p14:creationId xmlns:p14="http://schemas.microsoft.com/office/powerpoint/2010/main" val="3384332208"/>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59093</TotalTime>
  <Words>328</Words>
  <Application>Microsoft Office PowerPoint</Application>
  <PresentationFormat>Panorámica</PresentationFormat>
  <Paragraphs>11</Paragraphs>
  <Slides>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vt:i4>
      </vt:variant>
    </vt:vector>
  </HeadingPairs>
  <TitlesOfParts>
    <vt:vector size="14" baseType="lpstr">
      <vt:lpstr>Bahnschrift Light Condensed</vt:lpstr>
      <vt:lpstr>Batang</vt:lpstr>
      <vt:lpstr>Calibri</vt:lpstr>
      <vt:lpstr>Calibri Light</vt:lpstr>
      <vt:lpstr>Californian FB</vt:lpstr>
      <vt:lpstr>Century</vt:lpstr>
      <vt:lpstr>Retrospección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user</cp:lastModifiedBy>
  <cp:revision>42</cp:revision>
  <dcterms:created xsi:type="dcterms:W3CDTF">2023-08-21T15:54:14Z</dcterms:created>
  <dcterms:modified xsi:type="dcterms:W3CDTF">2023-11-29T16:21:09Z</dcterms:modified>
</cp:coreProperties>
</file>