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embeddedFontLst>
    <p:embeddedFont>
      <p:font typeface="Libre Baskerville"/>
      <p:regular r:id="rId14"/>
      <p:bold r:id="rId15"/>
      <p:italic r:id="rId16"/>
    </p:embeddedFont>
    <p:embeddedFont>
      <p:font typeface="Gill Sans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jpZUal6C24KjaAMWeD/Zp6wtTB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ibreBaskerville-bold.fntdata"/><Relationship Id="rId14" Type="http://schemas.openxmlformats.org/officeDocument/2006/relationships/font" Target="fonts/LibreBaskerville-regular.fntdata"/><Relationship Id="rId17" Type="http://schemas.openxmlformats.org/officeDocument/2006/relationships/font" Target="fonts/GillSans-regular.fntdata"/><Relationship Id="rId16" Type="http://schemas.openxmlformats.org/officeDocument/2006/relationships/font" Target="fonts/LibreBaskerville-italic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Gill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/>
          <p:nvPr>
            <p:ph type="ctrTitle"/>
          </p:nvPr>
        </p:nvSpPr>
        <p:spPr>
          <a:xfrm>
            <a:off x="2396319" y="802299"/>
            <a:ext cx="5618515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ill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" type="subTitle"/>
          </p:nvPr>
        </p:nvSpPr>
        <p:spPr>
          <a:xfrm>
            <a:off x="2396319" y="3531205"/>
            <a:ext cx="5618515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0" sz="160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7" name="Google Shape;17;p11"/>
          <p:cNvSpPr txBox="1"/>
          <p:nvPr>
            <p:ph idx="10" type="dt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1" type="ftr"/>
          </p:nvPr>
        </p:nvSpPr>
        <p:spPr>
          <a:xfrm>
            <a:off x="2396319" y="329308"/>
            <a:ext cx="3086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1434703" y="798973"/>
            <a:ext cx="802005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20" name="Google Shape;20;p11"/>
          <p:cNvCxnSpPr/>
          <p:nvPr/>
        </p:nvCxnSpPr>
        <p:spPr>
          <a:xfrm>
            <a:off x="2396319" y="3528542"/>
            <a:ext cx="5618515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20"/>
          <p:cNvCxnSpPr/>
          <p:nvPr/>
        </p:nvCxnSpPr>
        <p:spPr>
          <a:xfrm>
            <a:off x="1443491" y="1847088"/>
            <a:ext cx="6571343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20"/>
          <p:cNvSpPr txBox="1"/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 rot="5400000">
            <a:off x="3003856" y="455368"/>
            <a:ext cx="3450613" cy="6571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0" type="dt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1" type="ftr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 rot="5400000">
            <a:off x="5139597" y="2577405"/>
            <a:ext cx="4659889" cy="1103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 rot="5400000">
            <a:off x="1764094" y="478371"/>
            <a:ext cx="4659889" cy="5301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0" type="dt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1" type="ftr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95" name="Google Shape;95;p21"/>
          <p:cNvCxnSpPr/>
          <p:nvPr/>
        </p:nvCxnSpPr>
        <p:spPr>
          <a:xfrm>
            <a:off x="6918028" y="798974"/>
            <a:ext cx="0" cy="4659889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idx="10" type="dt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1443491" y="1756130"/>
            <a:ext cx="5617002" cy="1887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>
            <a:off x="1443492" y="3806196"/>
            <a:ext cx="5617002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31" name="Google Shape;31;p13"/>
          <p:cNvCxnSpPr/>
          <p:nvPr/>
        </p:nvCxnSpPr>
        <p:spPr>
          <a:xfrm>
            <a:off x="1443491" y="3804985"/>
            <a:ext cx="561700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" type="body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0" type="dt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1" type="ftr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38" name="Google Shape;38;p14"/>
          <p:cNvCxnSpPr/>
          <p:nvPr/>
        </p:nvCxnSpPr>
        <p:spPr>
          <a:xfrm>
            <a:off x="1443491" y="1847088"/>
            <a:ext cx="6571343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/>
          <p:nvPr>
            <p:ph type="title"/>
          </p:nvPr>
        </p:nvSpPr>
        <p:spPr>
          <a:xfrm>
            <a:off x="1443491" y="804890"/>
            <a:ext cx="6571343" cy="1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1443490" y="2013936"/>
            <a:ext cx="3125871" cy="3437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2" type="body"/>
          </p:nvPr>
        </p:nvSpPr>
        <p:spPr>
          <a:xfrm>
            <a:off x="4889182" y="2013936"/>
            <a:ext cx="3125652" cy="3437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0" type="dt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1" type="ftr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46" name="Google Shape;46;p15"/>
          <p:cNvCxnSpPr/>
          <p:nvPr/>
        </p:nvCxnSpPr>
        <p:spPr>
          <a:xfrm>
            <a:off x="1443491" y="1847088"/>
            <a:ext cx="6571343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16"/>
          <p:cNvCxnSpPr/>
          <p:nvPr/>
        </p:nvCxnSpPr>
        <p:spPr>
          <a:xfrm>
            <a:off x="1443491" y="1847088"/>
            <a:ext cx="6571343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16"/>
          <p:cNvSpPr txBox="1"/>
          <p:nvPr>
            <p:ph type="title"/>
          </p:nvPr>
        </p:nvSpPr>
        <p:spPr>
          <a:xfrm>
            <a:off x="1443491" y="804164"/>
            <a:ext cx="6571344" cy="105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" type="body"/>
          </p:nvPr>
        </p:nvSpPr>
        <p:spPr>
          <a:xfrm>
            <a:off x="1443491" y="2019550"/>
            <a:ext cx="3125766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51" name="Google Shape;51;p16"/>
          <p:cNvSpPr txBox="1"/>
          <p:nvPr>
            <p:ph idx="2" type="body"/>
          </p:nvPr>
        </p:nvSpPr>
        <p:spPr>
          <a:xfrm>
            <a:off x="1443491" y="2824270"/>
            <a:ext cx="3125766" cy="264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3" type="body"/>
          </p:nvPr>
        </p:nvSpPr>
        <p:spPr>
          <a:xfrm>
            <a:off x="4889182" y="2023004"/>
            <a:ext cx="3125652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53" name="Google Shape;53;p16"/>
          <p:cNvSpPr txBox="1"/>
          <p:nvPr>
            <p:ph idx="4" type="body"/>
          </p:nvPr>
        </p:nvSpPr>
        <p:spPr>
          <a:xfrm>
            <a:off x="4889182" y="2821491"/>
            <a:ext cx="3125652" cy="263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0" type="dt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1" type="ftr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2" type="sldNum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17"/>
          <p:cNvCxnSpPr/>
          <p:nvPr/>
        </p:nvCxnSpPr>
        <p:spPr>
          <a:xfrm>
            <a:off x="1443491" y="1847088"/>
            <a:ext cx="6571343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17"/>
          <p:cNvSpPr txBox="1"/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0" type="dt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1" type="ftr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type="title"/>
          </p:nvPr>
        </p:nvSpPr>
        <p:spPr>
          <a:xfrm>
            <a:off x="1439042" y="798973"/>
            <a:ext cx="2425950" cy="2247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4186656" y="798974"/>
            <a:ext cx="3828178" cy="465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2" type="body"/>
          </p:nvPr>
        </p:nvSpPr>
        <p:spPr>
          <a:xfrm>
            <a:off x="1439042" y="3205492"/>
            <a:ext cx="2427369" cy="224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67" name="Google Shape;67;p18"/>
          <p:cNvSpPr txBox="1"/>
          <p:nvPr>
            <p:ph idx="10" type="dt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1" type="ftr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70" name="Google Shape;70;p18"/>
          <p:cNvCxnSpPr/>
          <p:nvPr/>
        </p:nvCxnSpPr>
        <p:spPr>
          <a:xfrm>
            <a:off x="1441748" y="3205491"/>
            <a:ext cx="2423276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9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73" name="Google Shape;73;p19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9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19"/>
          <p:cNvSpPr txBox="1"/>
          <p:nvPr>
            <p:ph type="title"/>
          </p:nvPr>
        </p:nvSpPr>
        <p:spPr>
          <a:xfrm>
            <a:off x="1444148" y="1129513"/>
            <a:ext cx="3244935" cy="183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/>
          <p:nvPr>
            <p:ph idx="2" type="pic"/>
          </p:nvPr>
        </p:nvSpPr>
        <p:spPr>
          <a:xfrm>
            <a:off x="5640128" y="1122543"/>
            <a:ext cx="2234998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1443492" y="3145992"/>
            <a:ext cx="3240286" cy="200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78" name="Google Shape;78;p19"/>
          <p:cNvSpPr txBox="1"/>
          <p:nvPr>
            <p:ph idx="10" type="dt"/>
          </p:nvPr>
        </p:nvSpPr>
        <p:spPr>
          <a:xfrm>
            <a:off x="1436664" y="5469857"/>
            <a:ext cx="3252420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1" type="ftr"/>
          </p:nvPr>
        </p:nvSpPr>
        <p:spPr>
          <a:xfrm>
            <a:off x="1437530" y="318641"/>
            <a:ext cx="3251553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81" name="Google Shape;81;p19"/>
          <p:cNvCxnSpPr/>
          <p:nvPr/>
        </p:nvCxnSpPr>
        <p:spPr>
          <a:xfrm>
            <a:off x="1441281" y="3143605"/>
            <a:ext cx="3242014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" name="Google Shape;7;p10"/>
          <p:cNvPicPr preferRelativeResize="0"/>
          <p:nvPr/>
        </p:nvPicPr>
        <p:blipFill rotWithShape="1">
          <a:blip r:embed="rId1">
            <a:alphaModFix/>
          </a:blip>
          <a:srcRect b="-1562" l="0" r="0" t="0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8;p10"/>
          <p:cNvCxnSpPr/>
          <p:nvPr/>
        </p:nvCxnSpPr>
        <p:spPr>
          <a:xfrm>
            <a:off x="0" y="6101127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" name="Google Shape;9;p10"/>
          <p:cNvSpPr txBox="1"/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0"/>
          <p:cNvSpPr txBox="1"/>
          <p:nvPr>
            <p:ph idx="1" type="body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0" type="dt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1" type="ftr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2" type="sldNum"/>
          </p:nvPr>
        </p:nvSpPr>
        <p:spPr>
          <a:xfrm>
            <a:off x="487725" y="798973"/>
            <a:ext cx="795746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1734796" y="1136591"/>
            <a:ext cx="6862273" cy="20020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Baskerville"/>
              <a:buNone/>
            </a:pPr>
            <a:r>
              <a:rPr lang="es-MX" sz="4000">
                <a:latin typeface="Libre Baskerville"/>
                <a:ea typeface="Libre Baskerville"/>
                <a:cs typeface="Libre Baskerville"/>
                <a:sym typeface="Libre Baskerville"/>
              </a:rPr>
              <a:t>COORDINACION GENERAL DE DESARROLLO ECONOMICO</a:t>
            </a:r>
            <a:endParaRPr sz="40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5326" y="6121304"/>
            <a:ext cx="1502861" cy="67108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02" name="Google Shape;102;p1"/>
          <p:cNvSpPr txBox="1"/>
          <p:nvPr/>
        </p:nvSpPr>
        <p:spPr>
          <a:xfrm>
            <a:off x="2499620" y="3646768"/>
            <a:ext cx="54295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INFORME DEL MES DE OCTUBRE 2023</a:t>
            </a:r>
            <a:endParaRPr b="0" i="0" sz="1400" u="none" cap="none" strike="noStrik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763" y="6095934"/>
            <a:ext cx="1066892" cy="762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636607" y="439837"/>
            <a:ext cx="80212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REPRESENTACION DEL PRESIDENTE MUNICIPAL </a:t>
            </a:r>
            <a:r>
              <a:rPr b="1" i="0" lang="es-MX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RICARDO SANTILLAN </a:t>
            </a:r>
            <a:r>
              <a:rPr b="0" i="0" lang="es-MX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ACUDIO A LA CAMARA DE COMERCIO DE GDL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428263" y="1632030"/>
            <a:ext cx="2882096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2C3753"/>
                </a:solidFill>
                <a:latin typeface="Arial"/>
                <a:ea typeface="Arial"/>
                <a:cs typeface="Arial"/>
                <a:sym typeface="Arial"/>
              </a:rPr>
              <a:t>Estuvimos presentes en la inauguración del centro de emprendimiento </a:t>
            </a:r>
            <a:r>
              <a:rPr b="1" i="0" lang="es-MX" sz="1400" u="none" cap="none" strike="noStrike">
                <a:solidFill>
                  <a:srgbClr val="2C3753"/>
                </a:solidFill>
                <a:latin typeface="Arial"/>
                <a:ea typeface="Arial"/>
                <a:cs typeface="Arial"/>
                <a:sym typeface="Arial"/>
              </a:rPr>
              <a:t>ICC</a:t>
            </a:r>
            <a:r>
              <a:rPr b="0" i="0" lang="es-MX" sz="1400" u="none" cap="none" strike="noStrike">
                <a:solidFill>
                  <a:srgbClr val="2C3753"/>
                </a:solidFill>
                <a:latin typeface="Arial"/>
                <a:ea typeface="Arial"/>
                <a:cs typeface="Arial"/>
                <a:sym typeface="Arial"/>
              </a:rPr>
              <a:t> MEXICO EN GUADALAJARA- ACELERADORA DE COMERCIO INTERNACIONAL, DE LA CAMARA DE COMERCIO DE GDL; quien en colaboración con la International Chamber of Commerce y ICC México, quieren impulsar el crecimiento de las y los emprendedores locales, micro, pequeñas y medianas empresas, así como apoyar a que sus productos traspasen fronteras, en el comercio exterior. </a:t>
            </a:r>
            <a:endParaRPr b="0" i="0" sz="1400" u="none" cap="none" strike="noStrike">
              <a:solidFill>
                <a:srgbClr val="2C37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8689" y="1199331"/>
            <a:ext cx="3223442" cy="2148961"/>
          </a:xfrm>
          <a:prstGeom prst="rect">
            <a:avLst/>
          </a:prstGeom>
          <a:gradFill>
            <a:gsLst>
              <a:gs pos="0">
                <a:srgbClr val="E75296"/>
              </a:gs>
              <a:gs pos="69000">
                <a:srgbClr val="E11A77"/>
              </a:gs>
              <a:gs pos="100000">
                <a:srgbClr val="CB2371"/>
              </a:gs>
            </a:gsLst>
            <a:lin ang="5400000" scaled="0"/>
          </a:gra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3014" y="3680418"/>
            <a:ext cx="1456508" cy="1942011"/>
          </a:xfrm>
          <a:prstGeom prst="rect">
            <a:avLst/>
          </a:prstGeom>
          <a:gradFill>
            <a:gsLst>
              <a:gs pos="0">
                <a:srgbClr val="E75296"/>
              </a:gs>
              <a:gs pos="69000">
                <a:srgbClr val="E11A77"/>
              </a:gs>
              <a:gs pos="100000">
                <a:srgbClr val="CB2371"/>
              </a:gs>
            </a:gsLst>
            <a:lin ang="5400000" scaled="0"/>
          </a:gra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03519" y="3680417"/>
            <a:ext cx="1456509" cy="1942012"/>
          </a:xfrm>
          <a:prstGeom prst="rect">
            <a:avLst/>
          </a:prstGeom>
          <a:gradFill>
            <a:gsLst>
              <a:gs pos="0">
                <a:srgbClr val="E75296"/>
              </a:gs>
              <a:gs pos="69000">
                <a:srgbClr val="E11A77"/>
              </a:gs>
              <a:gs pos="100000">
                <a:srgbClr val="CB2371"/>
              </a:gs>
            </a:gsLst>
            <a:lin ang="5400000" scaled="0"/>
          </a:gra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78008" y="6226118"/>
            <a:ext cx="1111839" cy="47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787078" y="565175"/>
            <a:ext cx="77434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 REPRESENTACION DEL PRESIDENTE MUNICIPAL</a:t>
            </a:r>
            <a:r>
              <a:rPr b="1" i="0" lang="es-MX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RICARDO SANTILLAN </a:t>
            </a:r>
            <a:r>
              <a:rPr b="0" i="0" lang="es-MX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 ACUDIO A LA CAMARA DE COMERCIO DE GDL</a:t>
            </a:r>
            <a:endParaRPr b="0" i="0" sz="18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920187" y="2312457"/>
            <a:ext cx="2303362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2C3753"/>
                </a:solidFill>
                <a:latin typeface="Arial"/>
                <a:ea typeface="Arial"/>
                <a:cs typeface="Arial"/>
                <a:sym typeface="Arial"/>
              </a:rPr>
              <a:t>Acudimos a la conferencia magistral </a:t>
            </a:r>
            <a:r>
              <a:rPr b="1" i="0" lang="es-MX" sz="1400" u="none" cap="none" strike="noStrike">
                <a:solidFill>
                  <a:srgbClr val="2C3753"/>
                </a:solidFill>
                <a:latin typeface="Arial"/>
                <a:ea typeface="Arial"/>
                <a:cs typeface="Arial"/>
                <a:sym typeface="Arial"/>
              </a:rPr>
              <a:t>“Construyendo el Motor de Jalisco” </a:t>
            </a:r>
            <a:r>
              <a:rPr b="0" i="0" lang="es-MX" sz="1400" u="none" cap="none" strike="noStrike">
                <a:solidFill>
                  <a:srgbClr val="2C3753"/>
                </a:solidFill>
                <a:latin typeface="Arial"/>
                <a:ea typeface="Arial"/>
                <a:cs typeface="Arial"/>
                <a:sym typeface="Arial"/>
              </a:rPr>
              <a:t>en la cámara de comercio de Guadalajara.</a:t>
            </a:r>
            <a:endParaRPr b="0" i="0" sz="1400" u="none" cap="none" strike="noStrike">
              <a:solidFill>
                <a:srgbClr val="2C37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8627" y="1803005"/>
            <a:ext cx="2592977" cy="2967518"/>
          </a:xfrm>
          <a:prstGeom prst="roundRect">
            <a:avLst>
              <a:gd fmla="val 4167" name="adj"/>
            </a:avLst>
          </a:prstGeom>
          <a:blipFill rotWithShape="1">
            <a:blip r:embed="rId4">
              <a:alphaModFix/>
            </a:blip>
            <a:tile algn="tl" flip="none" tx="0" sx="100000" ty="0" sy="100000"/>
          </a:blipFill>
          <a:ln cap="sq" cmpd="sng" w="38100">
            <a:solidFill>
              <a:srgbClr val="BA2169"/>
            </a:solidFill>
            <a:prstDash val="solid"/>
            <a:miter lim="800000"/>
            <a:headEnd len="sm" w="sm" type="none"/>
            <a:tailEnd len="sm" w="sm" type="none"/>
          </a:ln>
          <a:effectLst>
            <a:reflection blurRad="0" dir="5400000" dist="5000" endA="0" endPos="28000" kx="0" rotWithShape="0" algn="bl" stA="28000" stPos="0" sy="-100000" ky="0"/>
          </a:effectLst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46172" y="6100402"/>
            <a:ext cx="1556797" cy="661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/>
        </p:nvSpPr>
        <p:spPr>
          <a:xfrm>
            <a:off x="1548384" y="353568"/>
            <a:ext cx="63032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CRUZADA ESTATAL PARA EL DESARROLLO DE PARQUES INDUSTRIALES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487680" y="1389888"/>
            <a:ext cx="84246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Organizada  por la </a:t>
            </a:r>
            <a:r>
              <a:rPr b="1" i="0" lang="es-MX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Asociación De Parques Industriales De Jalisco</a:t>
            </a:r>
            <a:r>
              <a:rPr b="0" i="0" lang="es-MX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con el objetivo de promover el desarrollo de El Salto de una manera  sustentable y ordenada, se esta trabajando para  posicionarlo como el Hub logístico del estado.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3359" y="2940013"/>
            <a:ext cx="2170176" cy="2820580"/>
          </a:xfrm>
          <a:prstGeom prst="rect">
            <a:avLst/>
          </a:prstGeom>
          <a:noFill/>
          <a:ln cap="flat" cmpd="sng" w="38100">
            <a:solidFill>
              <a:srgbClr val="9522E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025" y="2346498"/>
            <a:ext cx="2206752" cy="2171152"/>
          </a:xfrm>
          <a:prstGeom prst="rect">
            <a:avLst/>
          </a:prstGeom>
          <a:noFill/>
          <a:ln cap="flat" cmpd="sng" w="38100">
            <a:solidFill>
              <a:srgbClr val="9522E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7620" y="2940013"/>
            <a:ext cx="3007896" cy="1853319"/>
          </a:xfrm>
          <a:prstGeom prst="rect">
            <a:avLst/>
          </a:prstGeom>
          <a:noFill/>
          <a:ln cap="flat" cmpd="sng" w="38100">
            <a:solidFill>
              <a:srgbClr val="9522E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34141" y="6211872"/>
            <a:ext cx="1283893" cy="54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/>
        </p:nvSpPr>
        <p:spPr>
          <a:xfrm>
            <a:off x="2719137" y="312821"/>
            <a:ext cx="32421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PRESENTACION DE EL SALTO 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1010653" y="1155032"/>
            <a:ext cx="73512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Presentación de El Salto en el Lanzamiento de la Plataforma Park en Zapopan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 b="10557" l="0" r="0" t="11033"/>
          <a:stretch/>
        </p:blipFill>
        <p:spPr>
          <a:xfrm>
            <a:off x="1888958" y="2418347"/>
            <a:ext cx="2474318" cy="258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4">
            <a:alphaModFix/>
          </a:blip>
          <a:srcRect b="0" l="0" r="0" t="18318"/>
          <a:stretch/>
        </p:blipFill>
        <p:spPr>
          <a:xfrm>
            <a:off x="5210173" y="2418347"/>
            <a:ext cx="2318087" cy="2586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/>
        </p:nvSpPr>
        <p:spPr>
          <a:xfrm>
            <a:off x="2605414" y="375780"/>
            <a:ext cx="43966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MESA DE ATRACCION DE INVERSION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350729" y="1315233"/>
            <a:ext cx="8417490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MX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llevo a cabo una reunión para proyectos de expansión con las empresas: Real Truck USA, Real Truck México y el Director De Nearshoring México Solutions, la Dirección de Promoción Económica y Jefatura de Gobierno.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505" y="2680882"/>
            <a:ext cx="3595817" cy="2422992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E6638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2689" y="2680882"/>
            <a:ext cx="3236911" cy="2427683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E6638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7888" y="6221808"/>
            <a:ext cx="1260505" cy="535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/>
        </p:nvSpPr>
        <p:spPr>
          <a:xfrm>
            <a:off x="1929008" y="338203"/>
            <a:ext cx="49227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MESA DE </a:t>
            </a:r>
            <a:r>
              <a:rPr b="1" lang="es-MX" sz="1800">
                <a:solidFill>
                  <a:schemeClr val="dk1"/>
                </a:solidFill>
              </a:rPr>
              <a:t>ATRACCIÓN</a:t>
            </a:r>
            <a:r>
              <a:rPr b="1" lang="es-MX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b="1" lang="es-MX" sz="1800">
                <a:solidFill>
                  <a:schemeClr val="dk1"/>
                </a:solidFill>
              </a:rPr>
              <a:t>INVERSIÓN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688932" y="1052186"/>
            <a:ext cx="812939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 dio seguimiento a los acuerdos para trazar la ruta de acción para fortalecer el proyecto de El Salto, Ciudad Industrial y atraer la inversión del sector empresarial.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940" y="2916194"/>
            <a:ext cx="3571432" cy="2008931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7846" y="2916195"/>
            <a:ext cx="3571433" cy="2008931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37008" y="6217861"/>
            <a:ext cx="1298117" cy="551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/>
        </p:nvSpPr>
        <p:spPr>
          <a:xfrm>
            <a:off x="1876926" y="457200"/>
            <a:ext cx="58112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GESTION CON OMNILIFE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998620" y="1082842"/>
            <a:ext cx="75678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gestiono 100 pares de botas de trabajo y 20 pares de botas de hule para personal de servicios municipales.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2502566" y="3220271"/>
            <a:ext cx="455996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GESTION EN HONDA 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998619" y="4030579"/>
            <a:ext cx="75678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gestionaron 35 luminarias Led para alumbrado publico destinadas a colonias del municipio.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3269" y="6186614"/>
            <a:ext cx="1298561" cy="54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074" y="6184136"/>
            <a:ext cx="844423" cy="5948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2" name="Google Shape;17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5147" y="6173406"/>
            <a:ext cx="1380109" cy="61627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3" name="Google Shape;173;p9"/>
          <p:cNvSpPr txBox="1"/>
          <p:nvPr/>
        </p:nvSpPr>
        <p:spPr>
          <a:xfrm>
            <a:off x="1435694" y="2999574"/>
            <a:ext cx="566586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2023-10-04T21:23:20Z</dcterms:created>
  <dc:creator>Coord. Asistente</dc:creator>
</cp:coreProperties>
</file>