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1" roundtripDataSignature="AMtx7mhuRWAp9WuBVy9zCDbaJxpiC5Pb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spTree>
      <p:nvGrpSpPr>
        <p:cNvPr id="14" name="Shape 14"/>
        <p:cNvGrpSpPr/>
        <p:nvPr/>
      </p:nvGrpSpPr>
      <p:grpSpPr>
        <a:xfrm>
          <a:off x="0" y="0"/>
          <a:ext cx="0" cy="0"/>
          <a:chOff x="0" y="0"/>
          <a:chExt cx="0" cy="0"/>
        </a:xfrm>
      </p:grpSpPr>
      <p:sp>
        <p:nvSpPr>
          <p:cNvPr id="15" name="Google Shape;15;p1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8"/>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8"/>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9" name="Google Shape;19;p1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cxnSp>
        <p:nvCxnSpPr>
          <p:cNvPr id="22" name="Google Shape;22;p1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83" name="Shape 83"/>
        <p:cNvGrpSpPr/>
        <p:nvPr/>
      </p:nvGrpSpPr>
      <p:grpSpPr>
        <a:xfrm>
          <a:off x="0" y="0"/>
          <a:ext cx="0" cy="0"/>
          <a:chOff x="0" y="0"/>
          <a:chExt cx="0" cy="0"/>
        </a:xfrm>
      </p:grpSpPr>
      <p:sp>
        <p:nvSpPr>
          <p:cNvPr id="84" name="Google Shape;84;p2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27"/>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2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showMasterSp="0" type="vertTitleAndTx">
  <p:cSld name="VERTICAL_TITLE_AND_VERTICAL_TEXT">
    <p:spTree>
      <p:nvGrpSpPr>
        <p:cNvPr id="89" name="Shape 89"/>
        <p:cNvGrpSpPr/>
        <p:nvPr/>
      </p:nvGrpSpPr>
      <p:grpSpPr>
        <a:xfrm>
          <a:off x="0" y="0"/>
          <a:ext cx="0" cy="0"/>
          <a:chOff x="0" y="0"/>
          <a:chExt cx="0" cy="0"/>
        </a:xfrm>
      </p:grpSpPr>
      <p:sp>
        <p:nvSpPr>
          <p:cNvPr id="90" name="Google Shape;90;p2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8"/>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8"/>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4" name="Google Shape;94;p2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3" name="Shape 23"/>
        <p:cNvGrpSpPr/>
        <p:nvPr/>
      </p:nvGrpSpPr>
      <p:grpSpPr>
        <a:xfrm>
          <a:off x="0" y="0"/>
          <a:ext cx="0" cy="0"/>
          <a:chOff x="0" y="0"/>
          <a:chExt cx="0" cy="0"/>
        </a:xfrm>
      </p:grpSpPr>
      <p:sp>
        <p:nvSpPr>
          <p:cNvPr id="24" name="Google Shape;24;p1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9"/>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1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showMasterSp="0" type="secHead">
  <p:cSld name="SECTION_HEADER">
    <p:bg>
      <p:bgPr>
        <a:solidFill>
          <a:schemeClr val="lt1"/>
        </a:solidFill>
      </p:bgPr>
    </p:bg>
    <p:spTree>
      <p:nvGrpSpPr>
        <p:cNvPr id="29" name="Shape 29"/>
        <p:cNvGrpSpPr/>
        <p:nvPr/>
      </p:nvGrpSpPr>
      <p:grpSpPr>
        <a:xfrm>
          <a:off x="0" y="0"/>
          <a:ext cx="0" cy="0"/>
          <a:chOff x="0" y="0"/>
          <a:chExt cx="0" cy="0"/>
        </a:xfrm>
      </p:grpSpPr>
      <p:sp>
        <p:nvSpPr>
          <p:cNvPr id="30" name="Google Shape;30;p2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0"/>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0"/>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4" name="Google Shape;34;p2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cxnSp>
        <p:nvCxnSpPr>
          <p:cNvPr id="37" name="Google Shape;37;p2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8" name="Shape 38"/>
        <p:cNvGrpSpPr/>
        <p:nvPr/>
      </p:nvGrpSpPr>
      <p:grpSpPr>
        <a:xfrm>
          <a:off x="0" y="0"/>
          <a:ext cx="0" cy="0"/>
          <a:chOff x="0" y="0"/>
          <a:chExt cx="0" cy="0"/>
        </a:xfrm>
      </p:grpSpPr>
      <p:sp>
        <p:nvSpPr>
          <p:cNvPr id="39" name="Google Shape;39;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1"/>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 name="Google Shape;41;p21"/>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 name="Google Shape;42;p2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5" name="Shape 45"/>
        <p:cNvGrpSpPr/>
        <p:nvPr/>
      </p:nvGrpSpPr>
      <p:grpSpPr>
        <a:xfrm>
          <a:off x="0" y="0"/>
          <a:ext cx="0" cy="0"/>
          <a:chOff x="0" y="0"/>
          <a:chExt cx="0" cy="0"/>
        </a:xfrm>
      </p:grpSpPr>
      <p:sp>
        <p:nvSpPr>
          <p:cNvPr id="46" name="Google Shape;46;p2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2"/>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8" name="Google Shape;48;p22"/>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22"/>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0" name="Google Shape;50;p22"/>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2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4" name="Shape 54"/>
        <p:cNvGrpSpPr/>
        <p:nvPr/>
      </p:nvGrpSpPr>
      <p:grpSpPr>
        <a:xfrm>
          <a:off x="0" y="0"/>
          <a:ext cx="0" cy="0"/>
          <a:chOff x="0" y="0"/>
          <a:chExt cx="0" cy="0"/>
        </a:xfrm>
      </p:grpSpPr>
      <p:sp>
        <p:nvSpPr>
          <p:cNvPr id="55" name="Google Shape;55;p2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showMasterSp="0" type="blank">
  <p:cSld name="BLANK">
    <p:spTree>
      <p:nvGrpSpPr>
        <p:cNvPr id="59" name="Shape 59"/>
        <p:cNvGrpSpPr/>
        <p:nvPr/>
      </p:nvGrpSpPr>
      <p:grpSpPr>
        <a:xfrm>
          <a:off x="0" y="0"/>
          <a:ext cx="0" cy="0"/>
          <a:chOff x="0" y="0"/>
          <a:chExt cx="0" cy="0"/>
        </a:xfrm>
      </p:grpSpPr>
      <p:sp>
        <p:nvSpPr>
          <p:cNvPr id="60" name="Google Shape;60;p2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showMasterSp="0" type="objTx">
  <p:cSld name="OBJECT_WITH_CAPTION_TEXT">
    <p:spTree>
      <p:nvGrpSpPr>
        <p:cNvPr id="65" name="Shape 65"/>
        <p:cNvGrpSpPr/>
        <p:nvPr/>
      </p:nvGrpSpPr>
      <p:grpSpPr>
        <a:xfrm>
          <a:off x="0" y="0"/>
          <a:ext cx="0" cy="0"/>
          <a:chOff x="0" y="0"/>
          <a:chExt cx="0" cy="0"/>
        </a:xfrm>
      </p:grpSpPr>
      <p:sp>
        <p:nvSpPr>
          <p:cNvPr id="66" name="Google Shape;66;p25"/>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5"/>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5"/>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5"/>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25"/>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1" name="Google Shape;71;p25"/>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5"/>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showMasterSp="0" type="picTx">
  <p:cSld name="PICTURE_WITH_CAPTION_TEXT">
    <p:spTree>
      <p:nvGrpSpPr>
        <p:cNvPr id="74" name="Shape 74"/>
        <p:cNvGrpSpPr/>
        <p:nvPr/>
      </p:nvGrpSpPr>
      <p:grpSpPr>
        <a:xfrm>
          <a:off x="0" y="0"/>
          <a:ext cx="0" cy="0"/>
          <a:chOff x="0" y="0"/>
          <a:chExt cx="0" cy="0"/>
        </a:xfrm>
      </p:grpSpPr>
      <p:sp>
        <p:nvSpPr>
          <p:cNvPr id="75" name="Google Shape;75;p26"/>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6"/>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6"/>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78" name="Google Shape;78;p26"/>
          <p:cNvPicPr preferRelativeResize="0"/>
          <p:nvPr>
            <p:ph idx="2" type="pic"/>
          </p:nvPr>
        </p:nvPicPr>
        <p:blipFill/>
        <p:spPr>
          <a:xfrm>
            <a:off x="15" y="0"/>
            <a:ext cx="12191985" cy="4915076"/>
          </a:xfrm>
          <a:prstGeom prst="rect">
            <a:avLst/>
          </a:prstGeom>
          <a:blipFill rotWithShape="1">
            <a:blip r:embed="rId2">
              <a:alphaModFix/>
            </a:blip>
            <a:stretch>
              <a:fillRect b="0" l="0" r="0" t="0"/>
            </a:stretch>
          </a:blipFill>
          <a:ln>
            <a:noFill/>
          </a:ln>
        </p:spPr>
      </p:pic>
      <p:sp>
        <p:nvSpPr>
          <p:cNvPr id="79" name="Google Shape;79;p26"/>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0" name="Google Shape;80;p2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7"/>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0" name="Google Shape;10;p1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cxnSp>
        <p:nvCxnSpPr>
          <p:cNvPr id="13" name="Google Shape;13;p17"/>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15.jpg"/><Relationship Id="rId6"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
          <p:cNvSpPr txBox="1"/>
          <p:nvPr>
            <p:ph idx="1" type="subTitle"/>
          </p:nvPr>
        </p:nvSpPr>
        <p:spPr>
          <a:xfrm>
            <a:off x="1363287" y="482138"/>
            <a:ext cx="9429404" cy="58687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t/>
            </a:r>
            <a:endParaRPr/>
          </a:p>
          <a:p>
            <a:pPr indent="0" lvl="0" marL="0" rtl="0" algn="ctr">
              <a:lnSpc>
                <a:spcPct val="90000"/>
              </a:lnSpc>
              <a:spcBef>
                <a:spcPts val="1400"/>
              </a:spcBef>
              <a:spcAft>
                <a:spcPts val="0"/>
              </a:spcAft>
              <a:buSzPts val="2400"/>
              <a:buNone/>
            </a:pPr>
            <a:r>
              <a:rPr b="1" lang="es-MX"/>
              <a:t>H. AYUNTAMIENTO CONSTITUCIONAL DE EL SALTO</a:t>
            </a:r>
            <a:endParaRPr/>
          </a:p>
          <a:p>
            <a:pPr indent="0" lvl="0" marL="0" rtl="0" algn="ctr">
              <a:lnSpc>
                <a:spcPct val="90000"/>
              </a:lnSpc>
              <a:spcBef>
                <a:spcPts val="1400"/>
              </a:spcBef>
              <a:spcAft>
                <a:spcPts val="0"/>
              </a:spcAft>
              <a:buSzPts val="2400"/>
              <a:buNone/>
            </a:pPr>
            <a:r>
              <a:rPr b="1" lang="es-MX"/>
              <a:t>DIRECCION DE EDUCACIÓN  </a:t>
            </a:r>
            <a:endParaRPr/>
          </a:p>
          <a:p>
            <a:pPr indent="0" lvl="0" marL="0" rtl="0" algn="l">
              <a:lnSpc>
                <a:spcPct val="90000"/>
              </a:lnSpc>
              <a:spcBef>
                <a:spcPts val="1400"/>
              </a:spcBef>
              <a:spcAft>
                <a:spcPts val="0"/>
              </a:spcAft>
              <a:buSzPts val="2400"/>
              <a:buNone/>
            </a:pPr>
            <a:r>
              <a:t/>
            </a:r>
            <a:endParaRPr/>
          </a:p>
          <a:p>
            <a:pPr indent="0" lvl="0" marL="0" rtl="0" algn="l">
              <a:lnSpc>
                <a:spcPct val="90000"/>
              </a:lnSpc>
              <a:spcBef>
                <a:spcPts val="1400"/>
              </a:spcBef>
              <a:spcAft>
                <a:spcPts val="0"/>
              </a:spcAft>
              <a:buSzPts val="2400"/>
              <a:buNone/>
            </a:pPr>
            <a:r>
              <a:t/>
            </a:r>
            <a:endParaRPr/>
          </a:p>
          <a:p>
            <a:pPr indent="0" lvl="0" marL="0" rtl="0" algn="l">
              <a:lnSpc>
                <a:spcPct val="90000"/>
              </a:lnSpc>
              <a:spcBef>
                <a:spcPts val="1400"/>
              </a:spcBef>
              <a:spcAft>
                <a:spcPts val="0"/>
              </a:spcAft>
              <a:buSzPts val="2400"/>
              <a:buNone/>
            </a:pPr>
            <a:r>
              <a:t/>
            </a:r>
            <a:endParaRPr/>
          </a:p>
          <a:p>
            <a:pPr indent="0" lvl="0" marL="0" rtl="0" algn="l">
              <a:lnSpc>
                <a:spcPct val="90000"/>
              </a:lnSpc>
              <a:spcBef>
                <a:spcPts val="1400"/>
              </a:spcBef>
              <a:spcAft>
                <a:spcPts val="0"/>
              </a:spcAft>
              <a:buSzPts val="2400"/>
              <a:buNone/>
            </a:pPr>
            <a:r>
              <a:t/>
            </a:r>
            <a:endParaRPr b="1"/>
          </a:p>
          <a:p>
            <a:pPr indent="0" lvl="0" marL="0" rtl="0" algn="ctr">
              <a:lnSpc>
                <a:spcPct val="90000"/>
              </a:lnSpc>
              <a:spcBef>
                <a:spcPts val="1400"/>
              </a:spcBef>
              <a:spcAft>
                <a:spcPts val="0"/>
              </a:spcAft>
              <a:buSzPts val="2400"/>
              <a:buNone/>
            </a:pPr>
            <a:r>
              <a:rPr b="1" lang="es-MX"/>
              <a:t>INFORME MENSUAL DE ACTIVIDADES ENERO 2023</a:t>
            </a:r>
            <a:endParaRPr/>
          </a:p>
          <a:p>
            <a:pPr indent="0" lvl="0" marL="0" rtl="0" algn="l">
              <a:lnSpc>
                <a:spcPct val="90000"/>
              </a:lnSpc>
              <a:spcBef>
                <a:spcPts val="1400"/>
              </a:spcBef>
              <a:spcAft>
                <a:spcPts val="0"/>
              </a:spcAft>
              <a:buSzPts val="2400"/>
              <a:buNone/>
            </a:pPr>
            <a:r>
              <a:t/>
            </a:r>
            <a:endParaRPr/>
          </a:p>
          <a:p>
            <a:pPr indent="0" lvl="0" marL="0" rtl="0" algn="l">
              <a:lnSpc>
                <a:spcPct val="90000"/>
              </a:lnSpc>
              <a:spcBef>
                <a:spcPts val="1400"/>
              </a:spcBef>
              <a:spcAft>
                <a:spcPts val="0"/>
              </a:spcAft>
              <a:buSzPts val="2400"/>
              <a:buNone/>
            </a:pPr>
            <a:r>
              <a:t/>
            </a:r>
            <a:endParaRPr/>
          </a:p>
          <a:p>
            <a:pPr indent="0" lvl="0" marL="0" rtl="0" algn="l">
              <a:lnSpc>
                <a:spcPct val="90000"/>
              </a:lnSpc>
              <a:spcBef>
                <a:spcPts val="1400"/>
              </a:spcBef>
              <a:spcAft>
                <a:spcPts val="0"/>
              </a:spcAft>
              <a:buSzPts val="2400"/>
              <a:buNone/>
            </a:pPr>
            <a:r>
              <a:t/>
            </a:r>
            <a:endParaRPr/>
          </a:p>
        </p:txBody>
      </p:sp>
      <p:pic>
        <p:nvPicPr>
          <p:cNvPr id="102" name="Google Shape;102;p1"/>
          <p:cNvPicPr preferRelativeResize="0"/>
          <p:nvPr/>
        </p:nvPicPr>
        <p:blipFill rotWithShape="1">
          <a:blip r:embed="rId3">
            <a:alphaModFix/>
          </a:blip>
          <a:srcRect b="0" l="0" r="0" t="0"/>
          <a:stretch/>
        </p:blipFill>
        <p:spPr>
          <a:xfrm>
            <a:off x="5112327" y="1850212"/>
            <a:ext cx="1821243" cy="1821243"/>
          </a:xfrm>
          <a:prstGeom prst="rect">
            <a:avLst/>
          </a:prstGeom>
          <a:noFill/>
          <a:ln>
            <a:noFill/>
          </a:ln>
        </p:spPr>
      </p:pic>
      <p:pic>
        <p:nvPicPr>
          <p:cNvPr id="103" name="Google Shape;103;p1"/>
          <p:cNvPicPr preferRelativeResize="0"/>
          <p:nvPr/>
        </p:nvPicPr>
        <p:blipFill rotWithShape="1">
          <a:blip r:embed="rId4">
            <a:alphaModFix/>
          </a:blip>
          <a:srcRect b="6328" l="43092" r="14081" t="70801"/>
          <a:stretch/>
        </p:blipFill>
        <p:spPr>
          <a:xfrm>
            <a:off x="7658793" y="5166043"/>
            <a:ext cx="3133898" cy="914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Día mundial de la Educacion Ambiental </a:t>
            </a:r>
            <a:br>
              <a:rPr b="1" lang="es-MX" sz="3600"/>
            </a:br>
            <a:r>
              <a:rPr b="1" lang="es-MX" sz="3600"/>
              <a:t>26 de Enero 2023</a:t>
            </a:r>
            <a:endParaRPr b="1" sz="3600"/>
          </a:p>
        </p:txBody>
      </p:sp>
      <p:sp>
        <p:nvSpPr>
          <p:cNvPr id="176" name="Google Shape;176;p10"/>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s-MX">
                <a:solidFill>
                  <a:srgbClr val="23282C"/>
                </a:solidFill>
                <a:latin typeface="Arial"/>
                <a:ea typeface="Arial"/>
                <a:cs typeface="Arial"/>
                <a:sym typeface="Arial"/>
              </a:rPr>
              <a:t>Acompañamiento con cuatro grupos de educación primaria, María Guadalupe Ortiz Uribe de ambos turnos. En talleres y charlas informativas sobre el cuidado del medio ambiente, reciclaje y cuidado del agua. En plaza principal Juárez. 160 alumnos y seis maestros acompañando al contingente.</a:t>
            </a:r>
            <a:endParaRPr/>
          </a:p>
        </p:txBody>
      </p:sp>
      <p:pic>
        <p:nvPicPr>
          <p:cNvPr id="177" name="Google Shape;177;p10"/>
          <p:cNvPicPr preferRelativeResize="0"/>
          <p:nvPr/>
        </p:nvPicPr>
        <p:blipFill rotWithShape="1">
          <a:blip r:embed="rId3">
            <a:alphaModFix/>
          </a:blip>
          <a:srcRect b="0" l="0" r="0" t="0"/>
          <a:stretch/>
        </p:blipFill>
        <p:spPr>
          <a:xfrm>
            <a:off x="1716065" y="3191004"/>
            <a:ext cx="3863236" cy="2897427"/>
          </a:xfrm>
          <a:prstGeom prst="rect">
            <a:avLst/>
          </a:prstGeom>
          <a:noFill/>
          <a:ln>
            <a:noFill/>
          </a:ln>
        </p:spPr>
      </p:pic>
      <p:pic>
        <p:nvPicPr>
          <p:cNvPr id="178" name="Google Shape;178;p10"/>
          <p:cNvPicPr preferRelativeResize="0"/>
          <p:nvPr/>
        </p:nvPicPr>
        <p:blipFill rotWithShape="1">
          <a:blip r:embed="rId4">
            <a:alphaModFix/>
          </a:blip>
          <a:srcRect b="0" l="0" r="0" t="0"/>
          <a:stretch/>
        </p:blipFill>
        <p:spPr>
          <a:xfrm>
            <a:off x="6126480" y="3686761"/>
            <a:ext cx="4269636" cy="24016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Entrega de Material Mobiliario</a:t>
            </a:r>
            <a:br>
              <a:rPr b="1" lang="es-MX" sz="3600"/>
            </a:br>
            <a:r>
              <a:rPr b="1" lang="es-MX" sz="3600"/>
              <a:t>26 de Enero 2023</a:t>
            </a:r>
            <a:endParaRPr b="1" sz="3600"/>
          </a:p>
        </p:txBody>
      </p:sp>
      <p:sp>
        <p:nvSpPr>
          <p:cNvPr id="184" name="Google Shape;184;p11"/>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s-MX">
                <a:solidFill>
                  <a:srgbClr val="23282C"/>
                </a:solidFill>
                <a:latin typeface="Arial"/>
                <a:ea typeface="Arial"/>
                <a:cs typeface="Arial"/>
                <a:sym typeface="Arial"/>
              </a:rPr>
              <a:t>Entrega de mobiliario en Primaria Rita Pérez de Moreno zona 91 primaria estatal. 100 sillas y 50 mesas .</a:t>
            </a:r>
            <a:endParaRPr/>
          </a:p>
          <a:p>
            <a:pPr indent="0" lvl="0" marL="91440" rtl="0" algn="l">
              <a:lnSpc>
                <a:spcPct val="90000"/>
              </a:lnSpc>
              <a:spcBef>
                <a:spcPts val="1400"/>
              </a:spcBef>
              <a:spcAft>
                <a:spcPts val="0"/>
              </a:spcAft>
              <a:buSzPts val="2000"/>
              <a:buNone/>
            </a:pPr>
            <a:r>
              <a:t/>
            </a:r>
            <a:endParaRPr/>
          </a:p>
        </p:txBody>
      </p:sp>
      <p:pic>
        <p:nvPicPr>
          <p:cNvPr id="185" name="Google Shape;185;p11"/>
          <p:cNvPicPr preferRelativeResize="0"/>
          <p:nvPr/>
        </p:nvPicPr>
        <p:blipFill rotWithShape="1">
          <a:blip r:embed="rId3">
            <a:alphaModFix/>
          </a:blip>
          <a:srcRect b="0" l="0" r="0" t="0"/>
          <a:stretch/>
        </p:blipFill>
        <p:spPr>
          <a:xfrm>
            <a:off x="2879002" y="3460693"/>
            <a:ext cx="2874993" cy="1919328"/>
          </a:xfrm>
          <a:prstGeom prst="rect">
            <a:avLst/>
          </a:prstGeom>
          <a:noFill/>
          <a:ln>
            <a:noFill/>
          </a:ln>
        </p:spPr>
      </p:pic>
      <p:pic>
        <p:nvPicPr>
          <p:cNvPr id="186" name="Google Shape;186;p11"/>
          <p:cNvPicPr preferRelativeResize="0"/>
          <p:nvPr/>
        </p:nvPicPr>
        <p:blipFill rotWithShape="1">
          <a:blip r:embed="rId4">
            <a:alphaModFix/>
          </a:blip>
          <a:srcRect b="0" l="0" r="0" t="0"/>
          <a:stretch/>
        </p:blipFill>
        <p:spPr>
          <a:xfrm>
            <a:off x="7018278" y="3133856"/>
            <a:ext cx="1684624" cy="22461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br>
              <a:rPr b="1" lang="es-MX" sz="4000"/>
            </a:br>
            <a:br>
              <a:rPr b="1" lang="es-MX" sz="4000"/>
            </a:br>
            <a:br>
              <a:rPr b="1" lang="es-MX" sz="4000"/>
            </a:br>
            <a:br>
              <a:rPr b="1" lang="es-MX" sz="4000"/>
            </a:br>
            <a:br>
              <a:rPr b="1" lang="es-MX" sz="4000"/>
            </a:br>
            <a:r>
              <a:rPr b="1" lang="es-MX" sz="4000"/>
              <a:t>Servicios Municipales</a:t>
            </a:r>
            <a:br>
              <a:rPr b="1" lang="es-MX" sz="4000"/>
            </a:br>
            <a:r>
              <a:rPr b="1" lang="es-MX" sz="4000"/>
              <a:t>  Enero 2023</a:t>
            </a:r>
            <a:endParaRPr sz="3600"/>
          </a:p>
        </p:txBody>
      </p:sp>
      <p:sp>
        <p:nvSpPr>
          <p:cNvPr id="192" name="Google Shape;192;p1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fontScale="25000" lnSpcReduction="20000"/>
          </a:bodyPr>
          <a:lstStyle/>
          <a:p>
            <a:pPr indent="-32702" lvl="0" marL="91440" rtl="0" algn="l">
              <a:lnSpc>
                <a:spcPct val="90000"/>
              </a:lnSpc>
              <a:spcBef>
                <a:spcPts val="0"/>
              </a:spcBef>
              <a:spcAft>
                <a:spcPts val="0"/>
              </a:spcAft>
              <a:buSzPct val="100000"/>
              <a:buNone/>
            </a:pPr>
            <a:r>
              <a:t/>
            </a:r>
            <a:endParaRPr sz="3700">
              <a:latin typeface="Arial"/>
              <a:ea typeface="Arial"/>
              <a:cs typeface="Arial"/>
              <a:sym typeface="Arial"/>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En el mes de Enero se Gestiono el apoyo de envió de Pipas a diferentes Planteles de nivel Preescolar, Primaria y Secundaria.</a:t>
            </a:r>
            <a:endParaRPr/>
          </a:p>
          <a:p>
            <a:pPr indent="0" lvl="0" marL="0" rtl="0" algn="l">
              <a:lnSpc>
                <a:spcPct val="90000"/>
              </a:lnSpc>
              <a:spcBef>
                <a:spcPts val="1400"/>
              </a:spcBef>
              <a:spcAft>
                <a:spcPts val="0"/>
              </a:spcAft>
              <a:buSzPct val="100000"/>
              <a:buNone/>
            </a:pPr>
            <a:r>
              <a:rPr lang="es-MX" sz="5600">
                <a:latin typeface="Arial"/>
                <a:ea typeface="Arial"/>
                <a:cs typeface="Arial"/>
                <a:sym typeface="Arial"/>
              </a:rPr>
              <a:t>    </a:t>
            </a:r>
            <a:endParaRPr/>
          </a:p>
          <a:p>
            <a:pPr indent="0" lvl="0" marL="0" rtl="0" algn="l">
              <a:lnSpc>
                <a:spcPct val="90000"/>
              </a:lnSpc>
              <a:spcBef>
                <a:spcPts val="1400"/>
              </a:spcBef>
              <a:spcAft>
                <a:spcPts val="0"/>
              </a:spcAft>
              <a:buSzPct val="100000"/>
              <a:buNone/>
            </a:pPr>
            <a:r>
              <a:rPr b="1" lang="es-MX" sz="5600">
                <a:latin typeface="Arial"/>
                <a:ea typeface="Arial"/>
                <a:cs typeface="Arial"/>
                <a:sym typeface="Arial"/>
              </a:rPr>
              <a:t>                  Preescolar                                                                     Secundaria</a:t>
            </a:r>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Melchor Ocampo (La Azucena)                                            Secundaria Técnica 98 ( La Higuera)            </a:t>
            </a:r>
            <a:endParaRPr/>
          </a:p>
          <a:p>
            <a:pPr indent="0" lvl="0" marL="0" rtl="0" algn="l">
              <a:lnSpc>
                <a:spcPct val="90000"/>
              </a:lnSpc>
              <a:spcBef>
                <a:spcPts val="1400"/>
              </a:spcBef>
              <a:spcAft>
                <a:spcPts val="0"/>
              </a:spcAft>
              <a:buSzPct val="100000"/>
              <a:buNone/>
            </a:pPr>
            <a:r>
              <a:rPr lang="es-MX" sz="5600">
                <a:latin typeface="Arial"/>
                <a:ea typeface="Arial"/>
                <a:cs typeface="Arial"/>
                <a:sym typeface="Arial"/>
              </a:rPr>
              <a:t>                                                                                                 Secundaria General 92 ( Parques del Castillo)</a:t>
            </a:r>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a:t>
            </a:r>
            <a:r>
              <a:rPr b="1" lang="es-MX" sz="5600">
                <a:latin typeface="Arial"/>
                <a:ea typeface="Arial"/>
                <a:cs typeface="Arial"/>
                <a:sym typeface="Arial"/>
              </a:rPr>
              <a:t>Primaria</a:t>
            </a:r>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Rene Nucamendi (Cabecera) 4 pipas</a:t>
            </a:r>
            <a:endParaRPr sz="5600">
              <a:latin typeface="Arial"/>
              <a:ea typeface="Arial"/>
              <a:cs typeface="Arial"/>
              <a:sym typeface="Arial"/>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Reino de Holanda ( Santa Rosa…Pintas) </a:t>
            </a:r>
            <a:endParaRPr sz="5600">
              <a:latin typeface="Arial"/>
              <a:ea typeface="Arial"/>
              <a:cs typeface="Arial"/>
              <a:sym typeface="Arial"/>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Emiliano Zapata ( Castillo) 8 pipas</a:t>
            </a:r>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Primaria 22 de Diciembre (Fraccionamiento Las Lilas) 3 pipas</a:t>
            </a:r>
            <a:endParaRPr sz="5600">
              <a:latin typeface="Arial"/>
              <a:ea typeface="Arial"/>
              <a:cs typeface="Arial"/>
              <a:sym typeface="Arial"/>
            </a:endParaRPr>
          </a:p>
          <a:p>
            <a:pPr indent="-91440" lvl="0" marL="91440" rtl="0" algn="l">
              <a:lnSpc>
                <a:spcPct val="90000"/>
              </a:lnSpc>
              <a:spcBef>
                <a:spcPts val="1400"/>
              </a:spcBef>
              <a:spcAft>
                <a:spcPts val="0"/>
              </a:spcAft>
              <a:buSzPct val="100000"/>
              <a:buChar char=" "/>
            </a:pPr>
            <a:r>
              <a:rPr lang="es-MX" sz="5600">
                <a:latin typeface="Arial"/>
                <a:ea typeface="Arial"/>
                <a:cs typeface="Arial"/>
                <a:sym typeface="Arial"/>
              </a:rPr>
              <a:t>  </a:t>
            </a:r>
            <a:endParaRPr/>
          </a:p>
          <a:p>
            <a:pPr indent="-91440" lvl="0" marL="91440" rtl="0" algn="l">
              <a:lnSpc>
                <a:spcPct val="90000"/>
              </a:lnSpc>
              <a:spcBef>
                <a:spcPts val="1400"/>
              </a:spcBef>
              <a:spcAft>
                <a:spcPts val="0"/>
              </a:spcAft>
              <a:buSzPct val="83333"/>
              <a:buChar char=" "/>
            </a:pPr>
            <a:r>
              <a:rPr lang="es-MX">
                <a:latin typeface="Arial"/>
                <a:ea typeface="Arial"/>
                <a:cs typeface="Arial"/>
                <a:sym typeface="Arial"/>
              </a:rPr>
              <a:t>                                                            </a:t>
            </a:r>
            <a:endParaRPr b="1" sz="2400">
              <a:latin typeface="Arial"/>
              <a:ea typeface="Arial"/>
              <a:cs typeface="Arial"/>
              <a:sym typeface="Arial"/>
            </a:endParaRPr>
          </a:p>
          <a:p>
            <a:pPr indent="-91440" lvl="0" marL="91440" rtl="0" algn="l">
              <a:lnSpc>
                <a:spcPct val="90000"/>
              </a:lnSpc>
              <a:spcBef>
                <a:spcPts val="1400"/>
              </a:spcBef>
              <a:spcAft>
                <a:spcPts val="0"/>
              </a:spcAft>
              <a:buSzPct val="100000"/>
              <a:buChar char=" "/>
            </a:pPr>
            <a:r>
              <a:rPr lang="es-MX">
                <a:latin typeface="Arial"/>
                <a:ea typeface="Arial"/>
                <a:cs typeface="Arial"/>
                <a:sym typeface="Arial"/>
              </a:rPr>
              <a:t>                                                              </a:t>
            </a:r>
            <a:endParaRPr>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br>
              <a:rPr b="1" lang="es-MX" sz="3600">
                <a:solidFill>
                  <a:srgbClr val="3F3F3F"/>
                </a:solidFill>
              </a:rPr>
            </a:br>
            <a:br>
              <a:rPr b="1" lang="es-MX" sz="3600">
                <a:solidFill>
                  <a:srgbClr val="3F3F3F"/>
                </a:solidFill>
              </a:rPr>
            </a:br>
            <a:br>
              <a:rPr b="1" lang="es-MX" sz="3600">
                <a:solidFill>
                  <a:srgbClr val="3F3F3F"/>
                </a:solidFill>
              </a:rPr>
            </a:br>
            <a:br>
              <a:rPr b="1" lang="es-MX" sz="3600">
                <a:solidFill>
                  <a:srgbClr val="3F3F3F"/>
                </a:solidFill>
              </a:rPr>
            </a:br>
            <a:br>
              <a:rPr b="1" lang="es-MX" sz="3600">
                <a:solidFill>
                  <a:srgbClr val="3F3F3F"/>
                </a:solidFill>
              </a:rPr>
            </a:br>
            <a:r>
              <a:rPr b="1" lang="es-MX" sz="4000">
                <a:solidFill>
                  <a:srgbClr val="3F3F3F"/>
                </a:solidFill>
              </a:rPr>
              <a:t>Servicios Municipales</a:t>
            </a:r>
            <a:br>
              <a:rPr b="1" lang="es-MX" sz="4000">
                <a:solidFill>
                  <a:srgbClr val="3F3F3F"/>
                </a:solidFill>
              </a:rPr>
            </a:br>
            <a:r>
              <a:rPr b="1" lang="es-MX" sz="4000">
                <a:solidFill>
                  <a:srgbClr val="3F3F3F"/>
                </a:solidFill>
              </a:rPr>
              <a:t>  Enero 2023</a:t>
            </a:r>
            <a:endParaRPr sz="4000"/>
          </a:p>
        </p:txBody>
      </p:sp>
      <p:sp>
        <p:nvSpPr>
          <p:cNvPr id="198" name="Google Shape;198;p1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Clr>
                <a:srgbClr val="E48312"/>
              </a:buClr>
              <a:buSzPts val="2000"/>
              <a:buChar char=" "/>
            </a:pPr>
            <a:r>
              <a:rPr lang="es-MX">
                <a:solidFill>
                  <a:srgbClr val="3F3F3F"/>
                </a:solidFill>
                <a:latin typeface="Arial"/>
                <a:ea typeface="Arial"/>
                <a:cs typeface="Arial"/>
                <a:sym typeface="Arial"/>
              </a:rPr>
              <a:t>En el mes de Enero se Gestionaron diversos tipos de apoyo  a diferentes Planteles de nivel Preescolar, Primaria y Secundaria.</a:t>
            </a:r>
            <a:endParaRPr/>
          </a:p>
          <a:p>
            <a:pPr indent="0" lvl="0" marL="91440" rtl="0" algn="l">
              <a:lnSpc>
                <a:spcPct val="90000"/>
              </a:lnSpc>
              <a:spcBef>
                <a:spcPts val="1400"/>
              </a:spcBef>
              <a:spcAft>
                <a:spcPts val="0"/>
              </a:spcAft>
              <a:buClr>
                <a:srgbClr val="E48312"/>
              </a:buClr>
              <a:buSzPts val="2000"/>
              <a:buNone/>
            </a:pPr>
            <a:r>
              <a:t/>
            </a:r>
            <a:endParaRPr>
              <a:solidFill>
                <a:srgbClr val="3F3F3F"/>
              </a:solidFill>
              <a:latin typeface="Arial"/>
              <a:ea typeface="Arial"/>
              <a:cs typeface="Arial"/>
              <a:sym typeface="Arial"/>
            </a:endParaRPr>
          </a:p>
          <a:p>
            <a:pPr indent="0" lvl="0" marL="0" rtl="0" algn="l">
              <a:lnSpc>
                <a:spcPct val="90000"/>
              </a:lnSpc>
              <a:spcBef>
                <a:spcPts val="1400"/>
              </a:spcBef>
              <a:spcAft>
                <a:spcPts val="0"/>
              </a:spcAft>
              <a:buClr>
                <a:srgbClr val="E48312"/>
              </a:buClr>
              <a:buSzPts val="2400"/>
              <a:buNone/>
            </a:pPr>
            <a:r>
              <a:rPr b="1" lang="es-MX" sz="2400">
                <a:solidFill>
                  <a:srgbClr val="3F3F3F"/>
                </a:solidFill>
                <a:latin typeface="Arial"/>
                <a:ea typeface="Arial"/>
                <a:cs typeface="Arial"/>
                <a:sym typeface="Arial"/>
              </a:rPr>
              <a:t>      Preescolar                                                   </a:t>
            </a:r>
            <a:r>
              <a:rPr lang="es-MX">
                <a:solidFill>
                  <a:srgbClr val="3F3F3F"/>
                </a:solidFill>
                <a:latin typeface="Arial"/>
                <a:ea typeface="Arial"/>
                <a:cs typeface="Arial"/>
                <a:sym typeface="Arial"/>
              </a:rPr>
              <a:t>             </a:t>
            </a:r>
            <a:endParaRPr/>
          </a:p>
          <a:p>
            <a:pPr indent="-127000" lvl="0" marL="91440" rtl="0" algn="l">
              <a:lnSpc>
                <a:spcPct val="90000"/>
              </a:lnSpc>
              <a:spcBef>
                <a:spcPts val="1400"/>
              </a:spcBef>
              <a:spcAft>
                <a:spcPts val="0"/>
              </a:spcAft>
              <a:buClr>
                <a:srgbClr val="E48312"/>
              </a:buClr>
              <a:buSzPts val="2000"/>
              <a:buFont typeface="Noto Sans Symbols"/>
              <a:buChar char="❖"/>
            </a:pPr>
            <a:r>
              <a:rPr lang="es-MX">
                <a:solidFill>
                  <a:srgbClr val="3F3F3F"/>
                </a:solidFill>
                <a:latin typeface="Arial"/>
                <a:ea typeface="Arial"/>
                <a:cs typeface="Arial"/>
                <a:sym typeface="Arial"/>
              </a:rPr>
              <a:t>Helen Keller (Parques y Jardines y Solicitud de Cableado) Colonia Potrero Nuevo.</a:t>
            </a:r>
            <a:endParaRPr/>
          </a:p>
          <a:p>
            <a:pPr indent="0" lvl="0" marL="91440" rtl="0" algn="l">
              <a:lnSpc>
                <a:spcPct val="90000"/>
              </a:lnSpc>
              <a:spcBef>
                <a:spcPts val="1400"/>
              </a:spcBef>
              <a:spcAft>
                <a:spcPts val="0"/>
              </a:spcAft>
              <a:buClr>
                <a:srgbClr val="E48312"/>
              </a:buClr>
              <a:buSzPts val="2000"/>
              <a:buFont typeface="Noto Sans Symbols"/>
              <a:buNone/>
            </a:pPr>
            <a:r>
              <a:t/>
            </a:r>
            <a:endParaRPr>
              <a:solidFill>
                <a:srgbClr val="3F3F3F"/>
              </a:solidFill>
              <a:latin typeface="Arial"/>
              <a:ea typeface="Arial"/>
              <a:cs typeface="Arial"/>
              <a:sym typeface="Arial"/>
            </a:endParaRPr>
          </a:p>
          <a:p>
            <a:pPr indent="0" lvl="0" marL="91440" rtl="0" algn="l">
              <a:lnSpc>
                <a:spcPct val="90000"/>
              </a:lnSpc>
              <a:spcBef>
                <a:spcPts val="1400"/>
              </a:spcBef>
              <a:spcAft>
                <a:spcPts val="0"/>
              </a:spcAft>
              <a:buClr>
                <a:srgbClr val="E48312"/>
              </a:buClr>
              <a:buSzPts val="2000"/>
              <a:buFont typeface="Noto Sans Symbols"/>
              <a:buNone/>
            </a:pPr>
            <a:r>
              <a:t/>
            </a:r>
            <a:endParaRPr>
              <a:solidFill>
                <a:srgbClr val="3F3F3F"/>
              </a:solidFill>
              <a:latin typeface="Arial"/>
              <a:ea typeface="Arial"/>
              <a:cs typeface="Arial"/>
              <a:sym typeface="Arial"/>
            </a:endParaRPr>
          </a:p>
          <a:p>
            <a:pPr indent="0" lvl="0" marL="91440" rtl="0" algn="l">
              <a:lnSpc>
                <a:spcPct val="90000"/>
              </a:lnSpc>
              <a:spcBef>
                <a:spcPts val="1400"/>
              </a:spcBef>
              <a:spcAft>
                <a:spcPts val="0"/>
              </a:spcAft>
              <a:buClr>
                <a:srgbClr val="E48312"/>
              </a:buClr>
              <a:buSzPts val="2000"/>
              <a:buFont typeface="Noto Sans Symbols"/>
              <a:buNone/>
            </a:pPr>
            <a:r>
              <a:t/>
            </a:r>
            <a:endParaRPr>
              <a:solidFill>
                <a:srgbClr val="3F3F3F"/>
              </a:solidFill>
              <a:latin typeface="Arial"/>
              <a:ea typeface="Arial"/>
              <a:cs typeface="Arial"/>
              <a:sym typeface="Arial"/>
            </a:endParaRPr>
          </a:p>
          <a:p>
            <a:pPr indent="0" lvl="0" marL="0" rtl="0" algn="l">
              <a:lnSpc>
                <a:spcPct val="90000"/>
              </a:lnSpc>
              <a:spcBef>
                <a:spcPts val="1400"/>
              </a:spcBef>
              <a:spcAft>
                <a:spcPts val="0"/>
              </a:spcAft>
              <a:buClr>
                <a:srgbClr val="E48312"/>
              </a:buClr>
              <a:buSzPts val="2000"/>
              <a:buNone/>
            </a:pPr>
            <a:r>
              <a:t/>
            </a:r>
            <a:endParaRPr>
              <a:solidFill>
                <a:srgbClr val="3F3F3F"/>
              </a:solidFill>
              <a:latin typeface="Arial"/>
              <a:ea typeface="Arial"/>
              <a:cs typeface="Arial"/>
              <a:sym typeface="Arial"/>
            </a:endParaRPr>
          </a:p>
          <a:p>
            <a:pPr indent="0" lvl="0" marL="0" rtl="0" algn="l">
              <a:lnSpc>
                <a:spcPct val="90000"/>
              </a:lnSpc>
              <a:spcBef>
                <a:spcPts val="1400"/>
              </a:spcBef>
              <a:spcAft>
                <a:spcPts val="0"/>
              </a:spcAft>
              <a:buClr>
                <a:srgbClr val="E48312"/>
              </a:buClr>
              <a:buSzPts val="2400"/>
              <a:buNone/>
            </a:pPr>
            <a:r>
              <a:t/>
            </a:r>
            <a:endParaRPr b="1" sz="2400">
              <a:solidFill>
                <a:srgbClr val="3F3F3F"/>
              </a:solidFill>
              <a:latin typeface="Arial"/>
              <a:ea typeface="Arial"/>
              <a:cs typeface="Arial"/>
              <a:sym typeface="Arial"/>
            </a:endParaRPr>
          </a:p>
          <a:p>
            <a:pPr indent="0" lvl="0" marL="91440" rtl="0" algn="l">
              <a:lnSpc>
                <a:spcPct val="90000"/>
              </a:lnSpc>
              <a:spcBef>
                <a:spcPts val="1400"/>
              </a:spcBef>
              <a:spcAft>
                <a:spcPts val="0"/>
              </a:spcAft>
              <a:buClr>
                <a:srgbClr val="E48312"/>
              </a:buClr>
              <a:buSzPts val="2000"/>
              <a:buNone/>
            </a:pPr>
            <a:r>
              <a:t/>
            </a:r>
            <a:endParaRPr>
              <a:solidFill>
                <a:srgbClr val="3F3F3F"/>
              </a:solidFill>
              <a:latin typeface="Arial"/>
              <a:ea typeface="Arial"/>
              <a:cs typeface="Arial"/>
              <a:sym typeface="Arial"/>
            </a:endParaRPr>
          </a:p>
          <a:p>
            <a:pPr indent="0" lvl="0" marL="91440" rtl="0" algn="l">
              <a:lnSpc>
                <a:spcPct val="90000"/>
              </a:lnSpc>
              <a:spcBef>
                <a:spcPts val="1400"/>
              </a:spcBef>
              <a:spcAft>
                <a:spcPts val="0"/>
              </a:spcAft>
              <a:buSzPts val="20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sp>
        <p:nvSpPr>
          <p:cNvPr id="204" name="Google Shape;204;p1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400"/>
              <a:buNone/>
            </a:pPr>
            <a:r>
              <a:rPr b="1" lang="es-MX" sz="2400">
                <a:latin typeface="Arial"/>
                <a:ea typeface="Arial"/>
                <a:cs typeface="Arial"/>
                <a:sym typeface="Arial"/>
              </a:rPr>
              <a:t>Primaria</a:t>
            </a:r>
            <a:endParaRPr b="1" sz="2400">
              <a:latin typeface="Arial"/>
              <a:ea typeface="Arial"/>
              <a:cs typeface="Arial"/>
              <a:sym typeface="Arial"/>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Federal Independencia ( Recolección de basura y Retiro de avispas) Infonavit la Mesa.</a:t>
            </a:r>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Juan José de lo Reyes El Pípila (Recolección de basura)La Azucena.</a:t>
            </a:r>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María Montessori (Recolección de basura) Cima Serena.</a:t>
            </a:r>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Emiliana Zapata (Recolección de basura) Villas de Guadalupe.</a:t>
            </a:r>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Valentín Gómez Farías (Recolección de basura) Pintitas.</a:t>
            </a:r>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Enrique González Martínez (Retiro de avispas) Felipe Ángeles.</a:t>
            </a:r>
            <a:endParaRPr/>
          </a:p>
          <a:p>
            <a:pPr indent="-127000" lvl="0" marL="91440" rtl="0" algn="l">
              <a:lnSpc>
                <a:spcPct val="90000"/>
              </a:lnSpc>
              <a:spcBef>
                <a:spcPts val="1400"/>
              </a:spcBef>
              <a:spcAft>
                <a:spcPts val="0"/>
              </a:spcAft>
              <a:buSzPts val="2000"/>
              <a:buFont typeface="Noto Sans Symbols"/>
              <a:buChar char="⮚"/>
            </a:pPr>
            <a:r>
              <a:rPr lang="es-MX">
                <a:latin typeface="Arial"/>
                <a:ea typeface="Arial"/>
                <a:cs typeface="Arial"/>
                <a:sym typeface="Arial"/>
              </a:rPr>
              <a:t>Primaria Pedro Ogazon Federal (Retiro de un perro agresivo) Pintitas.</a:t>
            </a:r>
            <a:endParaRPr/>
          </a:p>
          <a:p>
            <a:pPr indent="0" lvl="0" marL="0" rtl="0" algn="l">
              <a:lnSpc>
                <a:spcPct val="90000"/>
              </a:lnSpc>
              <a:spcBef>
                <a:spcPts val="1400"/>
              </a:spcBef>
              <a:spcAft>
                <a:spcPts val="0"/>
              </a:spcAft>
              <a:buSzPts val="2000"/>
              <a:buNone/>
            </a:pPr>
            <a:r>
              <a:t/>
            </a:r>
            <a:endParaRPr>
              <a:latin typeface="Arial"/>
              <a:ea typeface="Arial"/>
              <a:cs typeface="Arial"/>
              <a:sym typeface="Arial"/>
            </a:endParaRPr>
          </a:p>
          <a:p>
            <a:pPr indent="0" lvl="0" marL="91440" rtl="0" algn="l">
              <a:lnSpc>
                <a:spcPct val="90000"/>
              </a:lnSpc>
              <a:spcBef>
                <a:spcPts val="1400"/>
              </a:spcBef>
              <a:spcAft>
                <a:spcPts val="0"/>
              </a:spcAft>
              <a:buSzPts val="2000"/>
              <a:buNone/>
            </a:pPr>
            <a:r>
              <a:t/>
            </a:r>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sp>
        <p:nvSpPr>
          <p:cNvPr id="210" name="Google Shape;210;p1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52400" lvl="0" marL="91440" rtl="0" algn="l">
              <a:lnSpc>
                <a:spcPct val="90000"/>
              </a:lnSpc>
              <a:spcBef>
                <a:spcPts val="0"/>
              </a:spcBef>
              <a:spcAft>
                <a:spcPts val="0"/>
              </a:spcAft>
              <a:buSzPts val="2400"/>
              <a:buChar char=" "/>
            </a:pPr>
            <a:r>
              <a:rPr b="1" lang="es-MX" sz="2400">
                <a:latin typeface="Arial"/>
                <a:ea typeface="Arial"/>
                <a:cs typeface="Arial"/>
                <a:sym typeface="Arial"/>
              </a:rPr>
              <a:t>Secundarias</a:t>
            </a:r>
            <a:r>
              <a:rPr b="1" lang="es-MX"/>
              <a:t> </a:t>
            </a:r>
            <a:endParaRPr/>
          </a:p>
          <a:p>
            <a:pPr indent="-114300" lvl="0" marL="91440" rtl="0" algn="l">
              <a:lnSpc>
                <a:spcPct val="90000"/>
              </a:lnSpc>
              <a:spcBef>
                <a:spcPts val="1400"/>
              </a:spcBef>
              <a:spcAft>
                <a:spcPts val="0"/>
              </a:spcAft>
              <a:buSzPts val="1800"/>
              <a:buFont typeface="Noto Sans Symbols"/>
              <a:buChar char="▪"/>
            </a:pPr>
            <a:r>
              <a:rPr lang="es-MX" sz="1800">
                <a:latin typeface="Arial"/>
                <a:ea typeface="Arial"/>
                <a:cs typeface="Arial"/>
                <a:sym typeface="Arial"/>
              </a:rPr>
              <a:t>Secundaria General 102 (Reporte de quema de poste de Telmex en lote colindante a Secundaria) Santa Rosa- Las Pintas.</a:t>
            </a:r>
            <a:endParaRPr/>
          </a:p>
          <a:p>
            <a:pPr indent="0" lvl="0" marL="0" rtl="0" algn="l">
              <a:lnSpc>
                <a:spcPct val="90000"/>
              </a:lnSpc>
              <a:spcBef>
                <a:spcPts val="1400"/>
              </a:spcBef>
              <a:spcAft>
                <a:spcPts val="0"/>
              </a:spcAft>
              <a:buSzPts val="1800"/>
              <a:buNone/>
            </a:pPr>
            <a:r>
              <a:t/>
            </a:r>
            <a:endParaRPr sz="1800">
              <a:latin typeface="Arial"/>
              <a:ea typeface="Arial"/>
              <a:cs typeface="Arial"/>
              <a:sym typeface="Arial"/>
            </a:endParaRPr>
          </a:p>
          <a:p>
            <a:pPr indent="-114300" lvl="0" marL="91440" rtl="0" algn="l">
              <a:lnSpc>
                <a:spcPct val="90000"/>
              </a:lnSpc>
              <a:spcBef>
                <a:spcPts val="1400"/>
              </a:spcBef>
              <a:spcAft>
                <a:spcPts val="0"/>
              </a:spcAft>
              <a:buSzPts val="1800"/>
              <a:buFont typeface="Noto Sans Symbols"/>
              <a:buChar char="▪"/>
            </a:pPr>
            <a:r>
              <a:rPr lang="es-MX" sz="1800">
                <a:latin typeface="Arial"/>
                <a:ea typeface="Arial"/>
                <a:cs typeface="Arial"/>
                <a:sym typeface="Arial"/>
              </a:rPr>
              <a:t>Secundaria General 92 (Recolección de basura) San José del Castillo.</a:t>
            </a:r>
            <a:endParaRPr/>
          </a:p>
          <a:p>
            <a:pPr indent="0" lvl="0" marL="0" rtl="0" algn="l">
              <a:lnSpc>
                <a:spcPct val="90000"/>
              </a:lnSpc>
              <a:spcBef>
                <a:spcPts val="1400"/>
              </a:spcBef>
              <a:spcAft>
                <a:spcPts val="0"/>
              </a:spcAft>
              <a:buSzPts val="1800"/>
              <a:buNone/>
            </a:pPr>
            <a:r>
              <a:rPr lang="es-MX" sz="1800">
                <a:latin typeface="Arial"/>
                <a:ea typeface="Arial"/>
                <a:cs typeface="Arial"/>
                <a:sym typeface="Arial"/>
              </a:rPr>
              <a:t> </a:t>
            </a:r>
            <a:endParaRPr/>
          </a:p>
          <a:p>
            <a:pPr indent="-114300" lvl="0" marL="91440" rtl="0" algn="l">
              <a:lnSpc>
                <a:spcPct val="90000"/>
              </a:lnSpc>
              <a:spcBef>
                <a:spcPts val="1400"/>
              </a:spcBef>
              <a:spcAft>
                <a:spcPts val="0"/>
              </a:spcAft>
              <a:buSzPts val="1800"/>
              <a:buFont typeface="Noto Sans Symbols"/>
              <a:buChar char="▪"/>
            </a:pPr>
            <a:r>
              <a:rPr lang="es-MX" sz="1800">
                <a:latin typeface="Arial"/>
                <a:ea typeface="Arial"/>
                <a:cs typeface="Arial"/>
                <a:sym typeface="Arial"/>
              </a:rPr>
              <a:t>Secundaria General 130 (Recuperación de cable robado) Lomas del Salto-Cabecera.</a:t>
            </a:r>
            <a:endParaRPr/>
          </a:p>
          <a:p>
            <a:pPr indent="0" lvl="0" marL="91440" rtl="0" algn="l">
              <a:lnSpc>
                <a:spcPct val="90000"/>
              </a:lnSpc>
              <a:spcBef>
                <a:spcPts val="1400"/>
              </a:spcBef>
              <a:spcAft>
                <a:spcPts val="0"/>
              </a:spcAft>
              <a:buSzPts val="1800"/>
              <a:buNone/>
            </a:pPr>
            <a:r>
              <a:t/>
            </a:r>
            <a:endParaRPr sz="1800">
              <a:latin typeface="Arial"/>
              <a:ea typeface="Arial"/>
              <a:cs typeface="Arial"/>
              <a:sym typeface="Arial"/>
            </a:endParaRPr>
          </a:p>
          <a:p>
            <a:pPr indent="0" lvl="0" marL="91440" rtl="0" algn="l">
              <a:lnSpc>
                <a:spcPct val="90000"/>
              </a:lnSpc>
              <a:spcBef>
                <a:spcPts val="1400"/>
              </a:spcBef>
              <a:spcAft>
                <a:spcPts val="0"/>
              </a:spcAft>
              <a:buSzPts val="1800"/>
              <a:buNone/>
            </a:pPr>
            <a:r>
              <a:t/>
            </a:r>
            <a:endParaRPr sz="18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s-MX"/>
              <a:t>Dirección de Educación Municipal</a:t>
            </a:r>
            <a:endParaRPr/>
          </a:p>
        </p:txBody>
      </p:sp>
      <p:sp>
        <p:nvSpPr>
          <p:cNvPr id="216" name="Google Shape;216;p16"/>
          <p:cNvSpPr txBox="1"/>
          <p:nvPr>
            <p:ph idx="1" type="body"/>
          </p:nvPr>
        </p:nvSpPr>
        <p:spPr>
          <a:xfrm>
            <a:off x="2152996" y="1820796"/>
            <a:ext cx="9002684"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a:p>
            <a:pPr indent="-127000" lvl="0" marL="91440" rtl="0" algn="l">
              <a:lnSpc>
                <a:spcPct val="90000"/>
              </a:lnSpc>
              <a:spcBef>
                <a:spcPts val="1400"/>
              </a:spcBef>
              <a:spcAft>
                <a:spcPts val="0"/>
              </a:spcAft>
              <a:buSzPts val="2000"/>
              <a:buChar char=" "/>
            </a:pPr>
            <a:r>
              <a:rPr lang="es-MX"/>
              <a:t>Casa de la Cultura, Narciso Mendoza #18, Col. Centro, El Salto</a:t>
            </a:r>
            <a:endParaRPr/>
          </a:p>
          <a:p>
            <a:pPr indent="0" lvl="0" marL="91440" rtl="0" algn="l">
              <a:lnSpc>
                <a:spcPct val="90000"/>
              </a:lnSpc>
              <a:spcBef>
                <a:spcPts val="1400"/>
              </a:spcBef>
              <a:spcAft>
                <a:spcPts val="0"/>
              </a:spcAft>
              <a:buSzPts val="2000"/>
              <a:buNone/>
            </a:pPr>
            <a:r>
              <a:t/>
            </a:r>
            <a:endParaRPr/>
          </a:p>
          <a:p>
            <a:pPr indent="-127000" lvl="0" marL="91440" rtl="0" algn="l">
              <a:lnSpc>
                <a:spcPct val="90000"/>
              </a:lnSpc>
              <a:spcBef>
                <a:spcPts val="1400"/>
              </a:spcBef>
              <a:spcAft>
                <a:spcPts val="0"/>
              </a:spcAft>
              <a:buSzPts val="2000"/>
              <a:buChar char=" "/>
            </a:pPr>
            <a:r>
              <a:rPr lang="es-MX"/>
              <a:t>(33) 32 84 14 40 Ext. 314</a:t>
            </a:r>
            <a:endParaRPr/>
          </a:p>
        </p:txBody>
      </p:sp>
      <p:pic>
        <p:nvPicPr>
          <p:cNvPr id="217" name="Google Shape;217;p16"/>
          <p:cNvPicPr preferRelativeResize="0"/>
          <p:nvPr/>
        </p:nvPicPr>
        <p:blipFill rotWithShape="1">
          <a:blip r:embed="rId3">
            <a:alphaModFix/>
          </a:blip>
          <a:srcRect b="0" l="0" r="0" t="0"/>
          <a:stretch/>
        </p:blipFill>
        <p:spPr>
          <a:xfrm>
            <a:off x="1454207" y="2069868"/>
            <a:ext cx="773603" cy="773603"/>
          </a:xfrm>
          <a:prstGeom prst="rect">
            <a:avLst/>
          </a:prstGeom>
          <a:noFill/>
          <a:ln>
            <a:noFill/>
          </a:ln>
        </p:spPr>
      </p:pic>
      <p:pic>
        <p:nvPicPr>
          <p:cNvPr id="218" name="Google Shape;218;p16"/>
          <p:cNvPicPr preferRelativeResize="0"/>
          <p:nvPr/>
        </p:nvPicPr>
        <p:blipFill rotWithShape="1">
          <a:blip r:embed="rId4">
            <a:alphaModFix/>
          </a:blip>
          <a:srcRect b="0" l="0" r="0" t="0"/>
          <a:stretch/>
        </p:blipFill>
        <p:spPr>
          <a:xfrm>
            <a:off x="1626696" y="3175979"/>
            <a:ext cx="376671" cy="376671"/>
          </a:xfrm>
          <a:prstGeom prst="rect">
            <a:avLst/>
          </a:prstGeom>
          <a:noFill/>
          <a:ln>
            <a:noFill/>
          </a:ln>
        </p:spPr>
      </p:pic>
      <p:pic>
        <p:nvPicPr>
          <p:cNvPr id="219" name="Google Shape;219;p16"/>
          <p:cNvPicPr preferRelativeResize="0"/>
          <p:nvPr/>
        </p:nvPicPr>
        <p:blipFill rotWithShape="1">
          <a:blip r:embed="rId5">
            <a:alphaModFix/>
          </a:blip>
          <a:srcRect b="0" l="27907" r="12291" t="28570"/>
          <a:stretch/>
        </p:blipFill>
        <p:spPr>
          <a:xfrm>
            <a:off x="6209607" y="2742159"/>
            <a:ext cx="2128058" cy="1605397"/>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220" name="Google Shape;220;p16"/>
          <p:cNvPicPr preferRelativeResize="0"/>
          <p:nvPr/>
        </p:nvPicPr>
        <p:blipFill rotWithShape="1">
          <a:blip r:embed="rId6">
            <a:alphaModFix/>
          </a:blip>
          <a:srcRect b="0" l="11293" r="14040" t="23252"/>
          <a:stretch/>
        </p:blipFill>
        <p:spPr>
          <a:xfrm>
            <a:off x="8412480" y="4283286"/>
            <a:ext cx="2246533" cy="1731854"/>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txBox="1"/>
          <p:nvPr>
            <p:ph type="title"/>
          </p:nvPr>
        </p:nvSpPr>
        <p:spPr>
          <a:xfrm>
            <a:off x="1113905" y="328168"/>
            <a:ext cx="10058400" cy="143413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br>
              <a:rPr b="1" lang="es-MX" sz="3600"/>
            </a:br>
            <a:r>
              <a:rPr b="1" lang="es-MX" sz="4000"/>
              <a:t>Actividad Lúdica Pedagógica </a:t>
            </a:r>
            <a:br>
              <a:rPr b="1" lang="es-MX" sz="4000"/>
            </a:br>
            <a:r>
              <a:rPr b="1" lang="es-MX" sz="4000"/>
              <a:t> 11 de Enero del 2023</a:t>
            </a:r>
            <a:endParaRPr b="1" sz="4000"/>
          </a:p>
        </p:txBody>
      </p:sp>
      <p:sp>
        <p:nvSpPr>
          <p:cNvPr id="109" name="Google Shape;109;p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just">
              <a:lnSpc>
                <a:spcPct val="90000"/>
              </a:lnSpc>
              <a:spcBef>
                <a:spcPts val="0"/>
              </a:spcBef>
              <a:spcAft>
                <a:spcPts val="0"/>
              </a:spcAft>
              <a:buSzPts val="2000"/>
              <a:buChar char=" "/>
            </a:pPr>
            <a:r>
              <a:rPr lang="es-MX">
                <a:solidFill>
                  <a:srgbClr val="23282C"/>
                </a:solidFill>
                <a:latin typeface="Arial"/>
                <a:ea typeface="Arial"/>
                <a:cs typeface="Arial"/>
                <a:sym typeface="Arial"/>
              </a:rPr>
              <a:t>Actividad en primaria urbana 1221 Vicente Suárez, colonia Felipe Ángeles. Lectura de comprensión con apoyo de las tabletas.</a:t>
            </a:r>
            <a:endParaRPr>
              <a:solidFill>
                <a:srgbClr val="23282C"/>
              </a:solidFill>
              <a:latin typeface="Arial"/>
              <a:ea typeface="Arial"/>
              <a:cs typeface="Arial"/>
              <a:sym typeface="Arial"/>
            </a:endParaRPr>
          </a:p>
        </p:txBody>
      </p:sp>
      <p:sp>
        <p:nvSpPr>
          <p:cNvPr descr="blob:https://web.whatsapp.com/75bc097c-9983-4304-b1a9-12329f08377f" id="110" name="Google Shape;110;p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lob:https://web.whatsapp.com/5d960fd3-170a-41d5-a3e0-141328c6b91c" id="111" name="Google Shape;111;p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lob:https://web.whatsapp.com/5d960fd3-170a-41d5-a3e0-141328c6b91c" id="112" name="Google Shape;112;p2"/>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lob:https://web.whatsapp.com/5d960fd3-170a-41d5-a3e0-141328c6b91c" id="113" name="Google Shape;113;p2"/>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4" name="Google Shape;114;p2"/>
          <p:cNvPicPr preferRelativeResize="0"/>
          <p:nvPr/>
        </p:nvPicPr>
        <p:blipFill rotWithShape="1">
          <a:blip r:embed="rId3">
            <a:alphaModFix/>
          </a:blip>
          <a:srcRect b="0" l="0" r="0" t="0"/>
          <a:stretch/>
        </p:blipFill>
        <p:spPr>
          <a:xfrm>
            <a:off x="4305300" y="2752128"/>
            <a:ext cx="2800350" cy="3314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Actividad Lúdica Pedagógica </a:t>
            </a:r>
            <a:br>
              <a:rPr b="1" lang="es-MX" sz="3600"/>
            </a:br>
            <a:r>
              <a:rPr b="1" lang="es-MX" sz="3600"/>
              <a:t>12 de Enero del 2023</a:t>
            </a:r>
            <a:endParaRPr b="1" sz="3600"/>
          </a:p>
        </p:txBody>
      </p:sp>
      <p:sp>
        <p:nvSpPr>
          <p:cNvPr id="120" name="Google Shape;120;p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just">
              <a:lnSpc>
                <a:spcPct val="90000"/>
              </a:lnSpc>
              <a:spcBef>
                <a:spcPts val="0"/>
              </a:spcBef>
              <a:spcAft>
                <a:spcPts val="0"/>
              </a:spcAft>
              <a:buClr>
                <a:srgbClr val="E48312"/>
              </a:buClr>
              <a:buSzPts val="2000"/>
              <a:buChar char=" "/>
            </a:pPr>
            <a:r>
              <a:rPr lang="es-MX">
                <a:solidFill>
                  <a:srgbClr val="23282C"/>
                </a:solidFill>
                <a:latin typeface="Arial"/>
                <a:ea typeface="Arial"/>
                <a:cs typeface="Arial"/>
                <a:sym typeface="Arial"/>
              </a:rPr>
              <a:t>Actividad en Secundaria General #81 J. Jesús González Gallo, colonia Las Pintitas. Reality con dos grupos del plantel (valor posicional).</a:t>
            </a:r>
            <a:endParaRPr>
              <a:solidFill>
                <a:srgbClr val="23282C"/>
              </a:solidFill>
              <a:latin typeface="Arial"/>
              <a:ea typeface="Arial"/>
              <a:cs typeface="Arial"/>
              <a:sym typeface="Arial"/>
            </a:endParaRPr>
          </a:p>
          <a:p>
            <a:pPr indent="0" lvl="0" marL="91440" rtl="0" algn="l">
              <a:lnSpc>
                <a:spcPct val="90000"/>
              </a:lnSpc>
              <a:spcBef>
                <a:spcPts val="1400"/>
              </a:spcBef>
              <a:spcAft>
                <a:spcPts val="0"/>
              </a:spcAft>
              <a:buSzPts val="2000"/>
              <a:buNone/>
            </a:pPr>
            <a:r>
              <a:t/>
            </a:r>
            <a:endParaRPr>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Recrea Familia</a:t>
            </a:r>
            <a:br>
              <a:rPr b="1" lang="es-MX" sz="3600"/>
            </a:br>
            <a:r>
              <a:rPr b="1" lang="es-MX" sz="3600"/>
              <a:t>13 de Enero del 2023</a:t>
            </a:r>
            <a:endParaRPr b="1" sz="3600"/>
          </a:p>
        </p:txBody>
      </p:sp>
      <p:sp>
        <p:nvSpPr>
          <p:cNvPr id="126" name="Google Shape;126;p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s-MX">
                <a:solidFill>
                  <a:srgbClr val="23282C"/>
                </a:solidFill>
                <a:latin typeface="Arial"/>
                <a:ea typeface="Arial"/>
                <a:cs typeface="Arial"/>
                <a:sym typeface="Arial"/>
              </a:rPr>
              <a:t>Desarrollo del curso "Adolescencia segura" con la capacitación a 15 padres/ madres de familia en la Secundaria General 102 Niños Héroes. Se abordaron 5 talleres con las siguientes temáticas: 1.- Prevención de adicciones 2.- ¿cómo hablo con mis hijos sobre sexualidad? 3.- La tecnología, ¿amiga o enemiga? 4.- Desaparición forzada de personas. 5.- Matrimonio infantil.</a:t>
            </a:r>
            <a:endParaRPr/>
          </a:p>
        </p:txBody>
      </p:sp>
      <p:pic>
        <p:nvPicPr>
          <p:cNvPr id="127" name="Google Shape;127;p4"/>
          <p:cNvPicPr preferRelativeResize="0"/>
          <p:nvPr/>
        </p:nvPicPr>
        <p:blipFill rotWithShape="1">
          <a:blip r:embed="rId3">
            <a:alphaModFix/>
          </a:blip>
          <a:srcRect b="0" l="0" r="0" t="0"/>
          <a:stretch/>
        </p:blipFill>
        <p:spPr>
          <a:xfrm>
            <a:off x="1790700" y="3606800"/>
            <a:ext cx="3873500" cy="2540000"/>
          </a:xfrm>
          <a:prstGeom prst="rect">
            <a:avLst/>
          </a:prstGeom>
          <a:noFill/>
          <a:ln>
            <a:noFill/>
          </a:ln>
        </p:spPr>
      </p:pic>
      <p:pic>
        <p:nvPicPr>
          <p:cNvPr id="128" name="Google Shape;128;p4"/>
          <p:cNvPicPr preferRelativeResize="0"/>
          <p:nvPr/>
        </p:nvPicPr>
        <p:blipFill rotWithShape="1">
          <a:blip r:embed="rId4">
            <a:alphaModFix/>
          </a:blip>
          <a:srcRect b="0" l="0" r="0" t="0"/>
          <a:stretch/>
        </p:blipFill>
        <p:spPr>
          <a:xfrm>
            <a:off x="6516497" y="3606800"/>
            <a:ext cx="3786886" cy="254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 Oficios CMPSE</a:t>
            </a:r>
            <a:br>
              <a:rPr b="1" lang="es-MX" sz="3600"/>
            </a:br>
            <a:r>
              <a:rPr b="1" lang="es-MX" sz="3600"/>
              <a:t> 16 de Enero del 2023</a:t>
            </a:r>
            <a:endParaRPr b="1" sz="3600"/>
          </a:p>
        </p:txBody>
      </p:sp>
      <p:sp>
        <p:nvSpPr>
          <p:cNvPr id="134" name="Google Shape;134;p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s-MX">
                <a:solidFill>
                  <a:srgbClr val="23282C"/>
                </a:solidFill>
                <a:latin typeface="Arial"/>
                <a:ea typeface="Arial"/>
                <a:cs typeface="Arial"/>
                <a:sym typeface="Arial"/>
              </a:rPr>
              <a:t>Oficios de notificación para la primera sesión del Consejo Municipal de Participación Social en Educación que se desarrollará en la primaria Sor Juana Inés de la Cruz en Las Pintas, con fecha del viernes 20 de enero 2023 (a las 3:00 p:m).</a:t>
            </a:r>
            <a:endParaRPr>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Recrea Familia</a:t>
            </a:r>
            <a:br>
              <a:rPr b="1" lang="es-MX" sz="3600"/>
            </a:br>
            <a:r>
              <a:rPr b="1" lang="es-MX" sz="3600"/>
              <a:t>19 de Enero del 2023</a:t>
            </a:r>
            <a:endParaRPr b="1" sz="3600"/>
          </a:p>
        </p:txBody>
      </p:sp>
      <p:sp>
        <p:nvSpPr>
          <p:cNvPr id="140" name="Google Shape;140;p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s-MX">
                <a:solidFill>
                  <a:srgbClr val="23282C"/>
                </a:solidFill>
                <a:latin typeface="Arial"/>
                <a:ea typeface="Arial"/>
                <a:cs typeface="Arial"/>
                <a:sym typeface="Arial"/>
              </a:rPr>
              <a:t>Desarrollo del curso "Adolescencia segura" con la capacitación a 10 padres/ madres de familia en la Secundaria General #12 Lázaro Cárdenas del Rio. Se abordaron 5 talleres con las siguientes temáticas: 1.- Prevención de adicciones 2.- ¿cómo hablo con mis hijos sobre sexualidad? 3.- La tecnología, ¿amiga o enemiga? 4.- Desaparición forzada de personas. 5.- Matrimonio infantil.</a:t>
            </a:r>
            <a:endParaRPr/>
          </a:p>
        </p:txBody>
      </p:sp>
      <p:pic>
        <p:nvPicPr>
          <p:cNvPr id="141" name="Google Shape;141;p6"/>
          <p:cNvPicPr preferRelativeResize="0"/>
          <p:nvPr/>
        </p:nvPicPr>
        <p:blipFill rotWithShape="1">
          <a:blip r:embed="rId3">
            <a:alphaModFix/>
          </a:blip>
          <a:srcRect b="0" l="0" r="0" t="0"/>
          <a:stretch/>
        </p:blipFill>
        <p:spPr>
          <a:xfrm>
            <a:off x="1973580" y="3657600"/>
            <a:ext cx="4152900" cy="2515546"/>
          </a:xfrm>
          <a:prstGeom prst="rect">
            <a:avLst/>
          </a:prstGeom>
          <a:noFill/>
          <a:ln>
            <a:noFill/>
          </a:ln>
        </p:spPr>
      </p:pic>
      <p:pic>
        <p:nvPicPr>
          <p:cNvPr id="142" name="Google Shape;142;p6"/>
          <p:cNvPicPr preferRelativeResize="0"/>
          <p:nvPr/>
        </p:nvPicPr>
        <p:blipFill rotWithShape="1">
          <a:blip r:embed="rId4">
            <a:alphaModFix/>
          </a:blip>
          <a:srcRect b="0" l="0" r="0" t="0"/>
          <a:stretch/>
        </p:blipFill>
        <p:spPr>
          <a:xfrm>
            <a:off x="7426620" y="3657600"/>
            <a:ext cx="2326983" cy="25155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Evento de CMPSE</a:t>
            </a:r>
            <a:br>
              <a:rPr b="1" lang="es-MX" sz="3600"/>
            </a:br>
            <a:r>
              <a:rPr b="1" lang="es-MX" sz="3600"/>
              <a:t>20 de Enero del 2023</a:t>
            </a:r>
            <a:endParaRPr b="1" sz="3600"/>
          </a:p>
        </p:txBody>
      </p:sp>
      <p:sp>
        <p:nvSpPr>
          <p:cNvPr id="148" name="Google Shape;148;p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just">
              <a:lnSpc>
                <a:spcPct val="90000"/>
              </a:lnSpc>
              <a:spcBef>
                <a:spcPts val="0"/>
              </a:spcBef>
              <a:spcAft>
                <a:spcPts val="0"/>
              </a:spcAft>
              <a:buClr>
                <a:srgbClr val="E48312"/>
              </a:buClr>
              <a:buSzPts val="2000"/>
              <a:buChar char=" "/>
            </a:pPr>
            <a:r>
              <a:rPr lang="es-MX">
                <a:solidFill>
                  <a:srgbClr val="23282C"/>
                </a:solidFill>
                <a:latin typeface="Arial"/>
                <a:ea typeface="Arial"/>
                <a:cs typeface="Arial"/>
                <a:sym typeface="Arial"/>
              </a:rPr>
              <a:t> Primera sesión del Consejo Municipal de Participación Social en Educación del 2023, en primaria Sor Juana Inés de la Cruz con presencia de la totalidad de los integrantes para dialogar sobre necesidades específicas de planteles del municipio, así como acordar sobre la siguiente sesión.</a:t>
            </a:r>
            <a:endParaRPr>
              <a:latin typeface="Arial"/>
              <a:ea typeface="Arial"/>
              <a:cs typeface="Arial"/>
              <a:sym typeface="Arial"/>
            </a:endParaRPr>
          </a:p>
        </p:txBody>
      </p:sp>
      <p:pic>
        <p:nvPicPr>
          <p:cNvPr id="149" name="Google Shape;149;p7"/>
          <p:cNvPicPr preferRelativeResize="0"/>
          <p:nvPr/>
        </p:nvPicPr>
        <p:blipFill rotWithShape="1">
          <a:blip r:embed="rId3">
            <a:alphaModFix/>
          </a:blip>
          <a:srcRect b="0" l="0" r="0" t="0"/>
          <a:stretch/>
        </p:blipFill>
        <p:spPr>
          <a:xfrm>
            <a:off x="1231900" y="3324224"/>
            <a:ext cx="3289300" cy="2790825"/>
          </a:xfrm>
          <a:prstGeom prst="rect">
            <a:avLst/>
          </a:prstGeom>
          <a:noFill/>
          <a:ln>
            <a:noFill/>
          </a:ln>
        </p:spPr>
      </p:pic>
      <p:sp>
        <p:nvSpPr>
          <p:cNvPr descr="blob:https://web.whatsapp.com/33b66d0e-f7ba-4050-ae01-7c7289af6f9e" id="150" name="Google Shape;150;p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1" name="Google Shape;151;p7"/>
          <p:cNvPicPr preferRelativeResize="0"/>
          <p:nvPr/>
        </p:nvPicPr>
        <p:blipFill rotWithShape="1">
          <a:blip r:embed="rId4">
            <a:alphaModFix/>
          </a:blip>
          <a:srcRect b="0" l="0" r="0" t="0"/>
          <a:stretch/>
        </p:blipFill>
        <p:spPr>
          <a:xfrm>
            <a:off x="5325110" y="3324224"/>
            <a:ext cx="2456180" cy="2790825"/>
          </a:xfrm>
          <a:prstGeom prst="rect">
            <a:avLst/>
          </a:prstGeom>
          <a:noFill/>
          <a:ln>
            <a:noFill/>
          </a:ln>
        </p:spPr>
      </p:pic>
      <p:sp>
        <p:nvSpPr>
          <p:cNvPr descr="blob:https://web.whatsapp.com/866facb9-9cd4-4eb5-af2f-a050e886181a" id="152" name="Google Shape;152;p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3" name="Google Shape;153;p7"/>
          <p:cNvPicPr preferRelativeResize="0"/>
          <p:nvPr/>
        </p:nvPicPr>
        <p:blipFill rotWithShape="1">
          <a:blip r:embed="rId5">
            <a:alphaModFix/>
          </a:blip>
          <a:srcRect b="0" l="0" r="0" t="0"/>
          <a:stretch/>
        </p:blipFill>
        <p:spPr>
          <a:xfrm>
            <a:off x="8585200" y="3324224"/>
            <a:ext cx="2465705" cy="28535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Recrea Familia</a:t>
            </a:r>
            <a:br>
              <a:rPr b="1" lang="es-MX" sz="3600"/>
            </a:br>
            <a:r>
              <a:rPr b="1" lang="es-MX" sz="3600"/>
              <a:t>23 de Enero del 2023</a:t>
            </a:r>
            <a:endParaRPr b="1" sz="3600"/>
          </a:p>
        </p:txBody>
      </p:sp>
      <p:sp>
        <p:nvSpPr>
          <p:cNvPr id="159" name="Google Shape;159;p8"/>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s-MX">
                <a:solidFill>
                  <a:srgbClr val="23282C"/>
                </a:solidFill>
                <a:latin typeface="Arial"/>
                <a:ea typeface="Arial"/>
                <a:cs typeface="Arial"/>
                <a:sym typeface="Arial"/>
              </a:rPr>
              <a:t>Desarrollo del curso "Adolescencia segura" con la capacitación a 10 padres/ madres de familia en la Secundaria General #81 J Jesús González Gallo. Se abordaron 5 talleres con las siguientes temáticas: 1.- Prevención de adicciones 2.- ¿cómo hablo con mis hijos sobre sexualidad? 3.- La tecnología, ¿amiga o enemiga? 4.- Desaparición forzada de personas. 5.- Matrimonio infantil.</a:t>
            </a:r>
            <a:endParaRPr/>
          </a:p>
        </p:txBody>
      </p:sp>
      <p:pic>
        <p:nvPicPr>
          <p:cNvPr id="160" name="Google Shape;160;p8"/>
          <p:cNvPicPr preferRelativeResize="0"/>
          <p:nvPr/>
        </p:nvPicPr>
        <p:blipFill rotWithShape="1">
          <a:blip r:embed="rId3">
            <a:alphaModFix/>
          </a:blip>
          <a:srcRect b="0" l="0" r="0" t="0"/>
          <a:stretch/>
        </p:blipFill>
        <p:spPr>
          <a:xfrm>
            <a:off x="2995930" y="3581399"/>
            <a:ext cx="2090420" cy="2538644"/>
          </a:xfrm>
          <a:prstGeom prst="rect">
            <a:avLst/>
          </a:prstGeom>
          <a:noFill/>
          <a:ln>
            <a:noFill/>
          </a:ln>
        </p:spPr>
      </p:pic>
      <p:pic>
        <p:nvPicPr>
          <p:cNvPr id="161" name="Google Shape;161;p8"/>
          <p:cNvPicPr preferRelativeResize="0"/>
          <p:nvPr/>
        </p:nvPicPr>
        <p:blipFill rotWithShape="1">
          <a:blip r:embed="rId4">
            <a:alphaModFix/>
          </a:blip>
          <a:srcRect b="0" l="0" r="0" t="0"/>
          <a:stretch/>
        </p:blipFill>
        <p:spPr>
          <a:xfrm>
            <a:off x="6958965" y="3581399"/>
            <a:ext cx="2324100" cy="25386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s-MX" sz="3600"/>
              <a:t>Traslado de Material y Mobiliario</a:t>
            </a:r>
            <a:br>
              <a:rPr b="1" lang="es-MX" sz="3600"/>
            </a:br>
            <a:r>
              <a:rPr b="1" lang="es-MX" sz="3600"/>
              <a:t> 25 de Enero del 2023</a:t>
            </a:r>
            <a:endParaRPr b="1" sz="3600"/>
          </a:p>
        </p:txBody>
      </p:sp>
      <p:sp>
        <p:nvSpPr>
          <p:cNvPr id="167" name="Google Shape;167;p9"/>
          <p:cNvSpPr txBox="1"/>
          <p:nvPr>
            <p:ph idx="1" type="body"/>
          </p:nvPr>
        </p:nvSpPr>
        <p:spPr>
          <a:xfrm>
            <a:off x="1097280" y="1983521"/>
            <a:ext cx="10058400" cy="4023360"/>
          </a:xfrm>
          <a:prstGeom prst="rect">
            <a:avLst/>
          </a:prstGeom>
          <a:noFill/>
          <a:ln>
            <a:noFill/>
          </a:ln>
        </p:spPr>
        <p:txBody>
          <a:bodyPr anchorCtr="0" anchor="t" bIns="45700" lIns="0" spcFirstLastPara="1" rIns="0" wrap="square" tIns="45700">
            <a:normAutofit/>
          </a:bodyPr>
          <a:lstStyle/>
          <a:p>
            <a:pPr indent="-127000" lvl="0" marL="91440" rtl="0" algn="just">
              <a:lnSpc>
                <a:spcPct val="90000"/>
              </a:lnSpc>
              <a:spcBef>
                <a:spcPts val="0"/>
              </a:spcBef>
              <a:spcAft>
                <a:spcPts val="0"/>
              </a:spcAft>
              <a:buSzPts val="2000"/>
              <a:buChar char=" "/>
            </a:pPr>
            <a:r>
              <a:rPr lang="es-MX">
                <a:solidFill>
                  <a:srgbClr val="23282C"/>
                </a:solidFill>
                <a:latin typeface="Arial"/>
                <a:ea typeface="Arial"/>
                <a:cs typeface="Arial"/>
                <a:sym typeface="Arial"/>
              </a:rPr>
              <a:t>Nueva bodega SEP Av. Inglaterra, Jardines de Vallarta. 45017, Zapopan, Jal. 100 sillas y 50 mesas para plantel Primaria Rita Pérez de Moreno, zona 91. 4 cubetas de impermeabilizante, 8 de pintura blanca, 120 sillas y 40 mesas para primaria Valentín Gómez Farias, zona 91.</a:t>
            </a:r>
            <a:endParaRPr>
              <a:latin typeface="Arial"/>
              <a:ea typeface="Arial"/>
              <a:cs typeface="Arial"/>
              <a:sym typeface="Arial"/>
            </a:endParaRPr>
          </a:p>
        </p:txBody>
      </p:sp>
      <p:sp>
        <p:nvSpPr>
          <p:cNvPr descr="blob:https://web.whatsapp.com/49042135-a93a-4327-97b7-c9d58bd2062a" id="168" name="Google Shape;168;p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9" name="Google Shape;169;p9"/>
          <p:cNvPicPr preferRelativeResize="0"/>
          <p:nvPr/>
        </p:nvPicPr>
        <p:blipFill rotWithShape="1">
          <a:blip r:embed="rId3">
            <a:alphaModFix/>
          </a:blip>
          <a:srcRect b="0" l="0" r="0" t="0"/>
          <a:stretch/>
        </p:blipFill>
        <p:spPr>
          <a:xfrm>
            <a:off x="1628776" y="3454399"/>
            <a:ext cx="3582750" cy="2552481"/>
          </a:xfrm>
          <a:prstGeom prst="rect">
            <a:avLst/>
          </a:prstGeom>
          <a:noFill/>
          <a:ln>
            <a:noFill/>
          </a:ln>
        </p:spPr>
      </p:pic>
      <p:pic>
        <p:nvPicPr>
          <p:cNvPr id="170" name="Google Shape;170;p9"/>
          <p:cNvPicPr preferRelativeResize="0"/>
          <p:nvPr/>
        </p:nvPicPr>
        <p:blipFill rotWithShape="1">
          <a:blip r:embed="rId4">
            <a:alphaModFix/>
          </a:blip>
          <a:srcRect b="0" l="0" r="0" t="0"/>
          <a:stretch/>
        </p:blipFill>
        <p:spPr>
          <a:xfrm>
            <a:off x="6680201" y="3454399"/>
            <a:ext cx="3501880" cy="24918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trospección">
  <a:themeElements>
    <a:clrScheme name="Retrospección">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2022-07-05T20:39:21Z</dcterms:created>
  <dc:creator>admin</dc:creator>
</cp:coreProperties>
</file>