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9" r:id="rId4"/>
    <p:sldId id="295" r:id="rId5"/>
    <p:sldId id="258" r:id="rId6"/>
    <p:sldId id="291" r:id="rId7"/>
    <p:sldId id="274" r:id="rId8"/>
    <p:sldId id="292" r:id="rId9"/>
    <p:sldId id="300" r:id="rId10"/>
    <p:sldId id="301" r:id="rId11"/>
    <p:sldId id="302" r:id="rId12"/>
    <p:sldId id="303" r:id="rId13"/>
    <p:sldId id="275" r:id="rId14"/>
    <p:sldId id="293" r:id="rId15"/>
    <p:sldId id="259" r:id="rId16"/>
    <p:sldId id="289" r:id="rId17"/>
    <p:sldId id="290" r:id="rId18"/>
    <p:sldId id="294" r:id="rId19"/>
    <p:sldId id="265"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6" autoAdjust="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28/02/2023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01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28/02/2023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87651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28/02/2023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281483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28/02/2023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67372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EFDD4FF-F316-4631-924F-37FAACC3A6E3}" type="datetimeFigureOut">
              <a:rPr lang="es-MX" smtClean="0"/>
              <a:t>28/02/2023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56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EFDD4FF-F316-4631-924F-37FAACC3A6E3}" type="datetimeFigureOut">
              <a:rPr lang="es-MX" smtClean="0"/>
              <a:t>28/02/2023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306255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EFDD4FF-F316-4631-924F-37FAACC3A6E3}" type="datetimeFigureOut">
              <a:rPr lang="es-MX" smtClean="0"/>
              <a:t>28/02/2023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163961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EFDD4FF-F316-4631-924F-37FAACC3A6E3}" type="datetimeFigureOut">
              <a:rPr lang="es-MX" smtClean="0"/>
              <a:t>28/02/2023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140222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FDD4FF-F316-4631-924F-37FAACC3A6E3}" type="datetimeFigureOut">
              <a:rPr lang="es-MX" smtClean="0"/>
              <a:t>28/02/2023</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204429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EFDD4FF-F316-4631-924F-37FAACC3A6E3}" type="datetimeFigureOut">
              <a:rPr lang="es-MX" smtClean="0"/>
              <a:t>28/02/2023</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7D28D08-8123-4262-832A-86E76B5C60E5}" type="slidenum">
              <a:rPr lang="es-MX" smtClean="0"/>
              <a:t>‹Nº›</a:t>
            </a:fld>
            <a:endParaRPr lang="es-MX"/>
          </a:p>
        </p:txBody>
      </p:sp>
    </p:spTree>
    <p:extLst>
      <p:ext uri="{BB962C8B-B14F-4D97-AF65-F5344CB8AC3E}">
        <p14:creationId xmlns:p14="http://schemas.microsoft.com/office/powerpoint/2010/main" val="193985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EFDD4FF-F316-4631-924F-37FAACC3A6E3}" type="datetimeFigureOut">
              <a:rPr lang="es-MX" smtClean="0"/>
              <a:t>28/02/2023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127703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FDD4FF-F316-4631-924F-37FAACC3A6E3}" type="datetimeFigureOut">
              <a:rPr lang="es-MX" smtClean="0"/>
              <a:t>28/02/2023</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7D28D08-8123-4262-832A-86E76B5C60E5}"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937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63287" y="482138"/>
            <a:ext cx="9429404" cy="5868785"/>
          </a:xfrm>
        </p:spPr>
        <p:txBody>
          <a:bodyPr/>
          <a:lstStyle/>
          <a:p>
            <a:endParaRPr lang="es-MX" dirty="0" smtClean="0"/>
          </a:p>
          <a:p>
            <a:pPr algn="ctr"/>
            <a:r>
              <a:rPr lang="es-MX" b="1" dirty="0" smtClean="0"/>
              <a:t>H. AYUNTAMIENTO CONSTITUCIONAL DE EL SALTO</a:t>
            </a:r>
          </a:p>
          <a:p>
            <a:pPr algn="ctr"/>
            <a:r>
              <a:rPr lang="es-MX" b="1" dirty="0" smtClean="0"/>
              <a:t>DIRECCION DE EDUCACIÓN  </a:t>
            </a:r>
          </a:p>
          <a:p>
            <a:endParaRPr lang="es-MX" dirty="0"/>
          </a:p>
          <a:p>
            <a:endParaRPr lang="es-MX" dirty="0" smtClean="0"/>
          </a:p>
          <a:p>
            <a:endParaRPr lang="es-MX" dirty="0" smtClean="0"/>
          </a:p>
          <a:p>
            <a:endParaRPr lang="es-MX" b="1" dirty="0"/>
          </a:p>
          <a:p>
            <a:pPr algn="ctr"/>
            <a:r>
              <a:rPr lang="es-MX" b="1" dirty="0" smtClean="0"/>
              <a:t>INFORME MENSUAL DE ACTIVIDADES FEBRERO2023</a:t>
            </a:r>
          </a:p>
          <a:p>
            <a:endParaRPr lang="es-MX" dirty="0"/>
          </a:p>
          <a:p>
            <a:endParaRPr lang="es-MX" dirty="0" smtClean="0"/>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327" y="1850212"/>
            <a:ext cx="1821243" cy="1821243"/>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43091" t="70802" r="14083" b="6328"/>
          <a:stretch/>
        </p:blipFill>
        <p:spPr>
          <a:xfrm>
            <a:off x="7658793" y="5166043"/>
            <a:ext cx="3133898" cy="914995"/>
          </a:xfrm>
          <a:prstGeom prst="rect">
            <a:avLst/>
          </a:prstGeom>
        </p:spPr>
      </p:pic>
    </p:spTree>
    <p:extLst>
      <p:ext uri="{BB962C8B-B14F-4D97-AF65-F5344CB8AC3E}">
        <p14:creationId xmlns:p14="http://schemas.microsoft.com/office/powerpoint/2010/main" val="4275063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lvl="0">
              <a:buClr>
                <a:srgbClr val="E48312"/>
              </a:buClr>
            </a:pPr>
            <a:r>
              <a:rPr lang="es-MX" sz="1800" dirty="0">
                <a:solidFill>
                  <a:srgbClr val="000000">
                    <a:lumMod val="75000"/>
                    <a:lumOff val="25000"/>
                  </a:srgbClr>
                </a:solidFill>
                <a:latin typeface="Arial" panose="020B0604020202020204" pitchFamily="34" charset="0"/>
                <a:cs typeface="Arial" panose="020B0604020202020204" pitchFamily="34" charset="0"/>
              </a:rPr>
              <a:t>En el mes de Febrero se Gestionaron diversos tipos de apoyo  a diferentes Planteles de nivel Preescolar, Primaria y Secundaria.</a:t>
            </a:r>
          </a:p>
          <a:p>
            <a:pPr lvl="0">
              <a:buClr>
                <a:srgbClr val="E48312"/>
              </a:buClr>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pPr marL="0" lvl="0" indent="0">
              <a:buClr>
                <a:srgbClr val="E48312"/>
              </a:buClr>
              <a:buNone/>
            </a:pPr>
            <a:r>
              <a:rPr lang="es-MX" sz="1800" b="1" dirty="0">
                <a:solidFill>
                  <a:srgbClr val="000000">
                    <a:lumMod val="75000"/>
                    <a:lumOff val="25000"/>
                  </a:srgbClr>
                </a:solidFill>
                <a:latin typeface="Arial" panose="020B0604020202020204" pitchFamily="34" charset="0"/>
                <a:cs typeface="Arial" panose="020B0604020202020204" pitchFamily="34" charset="0"/>
              </a:rPr>
              <a:t>      Preescolar                                                   </a:t>
            </a:r>
            <a:r>
              <a:rPr lang="es-MX" sz="1800" dirty="0">
                <a:solidFill>
                  <a:srgbClr val="000000">
                    <a:lumMod val="75000"/>
                    <a:lumOff val="25000"/>
                  </a:srgbClr>
                </a:solidFill>
                <a:latin typeface="Arial" panose="020B0604020202020204" pitchFamily="34" charset="0"/>
                <a:cs typeface="Arial" panose="020B0604020202020204" pitchFamily="34" charset="0"/>
              </a:rPr>
              <a:t>             </a:t>
            </a:r>
          </a:p>
          <a:p>
            <a:pPr lvl="0">
              <a:buClr>
                <a:srgbClr val="E48312"/>
              </a:buClr>
              <a:buFont typeface="Wingdings" panose="05000000000000000000" pitchFamily="2" charset="2"/>
              <a:buChar char="v"/>
            </a:pPr>
            <a:r>
              <a:rPr lang="es-MX" sz="1800" dirty="0">
                <a:solidFill>
                  <a:srgbClr val="000000">
                    <a:lumMod val="75000"/>
                    <a:lumOff val="25000"/>
                  </a:srgbClr>
                </a:solidFill>
                <a:latin typeface="Arial" panose="020B0604020202020204" pitchFamily="34" charset="0"/>
                <a:cs typeface="Arial" panose="020B0604020202020204" pitchFamily="34" charset="0"/>
              </a:rPr>
              <a:t>Helen </a:t>
            </a:r>
            <a:r>
              <a:rPr lang="es-MX" sz="1800" dirty="0" err="1">
                <a:solidFill>
                  <a:srgbClr val="000000">
                    <a:lumMod val="75000"/>
                    <a:lumOff val="25000"/>
                  </a:srgbClr>
                </a:solidFill>
                <a:latin typeface="Arial" panose="020B0604020202020204" pitchFamily="34" charset="0"/>
                <a:cs typeface="Arial" panose="020B0604020202020204" pitchFamily="34" charset="0"/>
              </a:rPr>
              <a:t>Keller</a:t>
            </a:r>
            <a:r>
              <a:rPr lang="es-MX" sz="1800" dirty="0">
                <a:solidFill>
                  <a:srgbClr val="000000">
                    <a:lumMod val="75000"/>
                    <a:lumOff val="25000"/>
                  </a:srgbClr>
                </a:solidFill>
                <a:latin typeface="Arial" panose="020B0604020202020204" pitchFamily="34" charset="0"/>
                <a:cs typeface="Arial" panose="020B0604020202020204" pitchFamily="34" charset="0"/>
              </a:rPr>
              <a:t> (Parques y Jardines y Solicitud de Cableado) Colonia Potrero Nuevo.</a:t>
            </a:r>
          </a:p>
          <a:p>
            <a:endParaRPr lang="es-MX" dirty="0"/>
          </a:p>
        </p:txBody>
      </p:sp>
    </p:spTree>
    <p:extLst>
      <p:ext uri="{BB962C8B-B14F-4D97-AF65-F5344CB8AC3E}">
        <p14:creationId xmlns:p14="http://schemas.microsoft.com/office/powerpoint/2010/main" val="68500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lvl="0" indent="0">
              <a:buClr>
                <a:srgbClr val="E48312"/>
              </a:buClr>
              <a:buNone/>
            </a:pPr>
            <a:r>
              <a:rPr lang="es-MX" sz="2400" b="1" dirty="0">
                <a:solidFill>
                  <a:srgbClr val="000000">
                    <a:lumMod val="75000"/>
                    <a:lumOff val="25000"/>
                  </a:srgbClr>
                </a:solidFill>
                <a:latin typeface="Arial" panose="020B0604020202020204" pitchFamily="34" charset="0"/>
                <a:cs typeface="Arial" panose="020B0604020202020204" pitchFamily="34" charset="0"/>
              </a:rPr>
              <a:t>Primaria</a:t>
            </a:r>
          </a:p>
          <a:p>
            <a:pPr lvl="0">
              <a:buClr>
                <a:srgbClr val="E48312"/>
              </a:buClr>
              <a:buFont typeface="Wingdings" panose="05000000000000000000" pitchFamily="2" charset="2"/>
              <a:buChar char="Ø"/>
            </a:pPr>
            <a:r>
              <a:rPr lang="es-MX" sz="1800" dirty="0">
                <a:solidFill>
                  <a:srgbClr val="000000">
                    <a:lumMod val="75000"/>
                    <a:lumOff val="25000"/>
                  </a:srgbClr>
                </a:solidFill>
                <a:latin typeface="Arial" panose="020B0604020202020204" pitchFamily="34" charset="0"/>
                <a:cs typeface="Arial" panose="020B0604020202020204" pitchFamily="34" charset="0"/>
              </a:rPr>
              <a:t>Primaria Federal Independencia ( Recolección de basura y Retiro de avispas) </a:t>
            </a:r>
            <a:r>
              <a:rPr lang="es-MX" sz="1800" dirty="0" err="1">
                <a:solidFill>
                  <a:srgbClr val="000000">
                    <a:lumMod val="75000"/>
                    <a:lumOff val="25000"/>
                  </a:srgbClr>
                </a:solidFill>
                <a:latin typeface="Arial" panose="020B0604020202020204" pitchFamily="34" charset="0"/>
                <a:cs typeface="Arial" panose="020B0604020202020204" pitchFamily="34" charset="0"/>
              </a:rPr>
              <a:t>Infonavit</a:t>
            </a:r>
            <a:r>
              <a:rPr lang="es-MX" sz="1800" dirty="0">
                <a:solidFill>
                  <a:srgbClr val="000000">
                    <a:lumMod val="75000"/>
                    <a:lumOff val="25000"/>
                  </a:srgbClr>
                </a:solidFill>
                <a:latin typeface="Arial" panose="020B0604020202020204" pitchFamily="34" charset="0"/>
                <a:cs typeface="Arial" panose="020B0604020202020204" pitchFamily="34" charset="0"/>
              </a:rPr>
              <a:t> la Mesa.</a:t>
            </a:r>
          </a:p>
          <a:p>
            <a:pPr lvl="0">
              <a:buClr>
                <a:srgbClr val="E48312"/>
              </a:buClr>
              <a:buFont typeface="Wingdings" panose="05000000000000000000" pitchFamily="2" charset="2"/>
              <a:buChar char="Ø"/>
            </a:pPr>
            <a:r>
              <a:rPr lang="es-MX" sz="1800" dirty="0">
                <a:solidFill>
                  <a:srgbClr val="000000">
                    <a:lumMod val="75000"/>
                    <a:lumOff val="25000"/>
                  </a:srgbClr>
                </a:solidFill>
                <a:latin typeface="Arial" panose="020B0604020202020204" pitchFamily="34" charset="0"/>
                <a:cs typeface="Arial" panose="020B0604020202020204" pitchFamily="34" charset="0"/>
              </a:rPr>
              <a:t>Primaria Juan José de lo Reyes El Pípila (Recolección de basura)La Azucena.</a:t>
            </a:r>
          </a:p>
          <a:p>
            <a:pPr lvl="0">
              <a:buClr>
                <a:srgbClr val="E48312"/>
              </a:buClr>
              <a:buFont typeface="Wingdings" panose="05000000000000000000" pitchFamily="2" charset="2"/>
              <a:buChar char="Ø"/>
            </a:pPr>
            <a:r>
              <a:rPr lang="es-MX" sz="1800" dirty="0">
                <a:solidFill>
                  <a:srgbClr val="000000">
                    <a:lumMod val="75000"/>
                    <a:lumOff val="25000"/>
                  </a:srgbClr>
                </a:solidFill>
                <a:latin typeface="Arial" panose="020B0604020202020204" pitchFamily="34" charset="0"/>
                <a:cs typeface="Arial" panose="020B0604020202020204" pitchFamily="34" charset="0"/>
              </a:rPr>
              <a:t>Primaria María Montessori (Recolección de basura) Cima Serena.</a:t>
            </a:r>
          </a:p>
          <a:p>
            <a:pPr lvl="0">
              <a:buClr>
                <a:srgbClr val="E48312"/>
              </a:buClr>
              <a:buFont typeface="Wingdings" panose="05000000000000000000" pitchFamily="2" charset="2"/>
              <a:buChar char="Ø"/>
            </a:pPr>
            <a:r>
              <a:rPr lang="es-MX" sz="1800" dirty="0">
                <a:solidFill>
                  <a:srgbClr val="000000">
                    <a:lumMod val="75000"/>
                    <a:lumOff val="25000"/>
                  </a:srgbClr>
                </a:solidFill>
                <a:latin typeface="Arial" panose="020B0604020202020204" pitchFamily="34" charset="0"/>
                <a:cs typeface="Arial" panose="020B0604020202020204" pitchFamily="34" charset="0"/>
              </a:rPr>
              <a:t>Primaria Emiliana Zapata (Recolección de basura) Villas de Guadalupe.</a:t>
            </a:r>
          </a:p>
          <a:p>
            <a:pPr lvl="0">
              <a:buClr>
                <a:srgbClr val="E48312"/>
              </a:buClr>
              <a:buFont typeface="Wingdings" panose="05000000000000000000" pitchFamily="2" charset="2"/>
              <a:buChar char="Ø"/>
            </a:pPr>
            <a:r>
              <a:rPr lang="es-MX" sz="1800" dirty="0">
                <a:solidFill>
                  <a:srgbClr val="000000">
                    <a:lumMod val="75000"/>
                    <a:lumOff val="25000"/>
                  </a:srgbClr>
                </a:solidFill>
                <a:latin typeface="Arial" panose="020B0604020202020204" pitchFamily="34" charset="0"/>
                <a:cs typeface="Arial" panose="020B0604020202020204" pitchFamily="34" charset="0"/>
              </a:rPr>
              <a:t>Primaria Enrique González Martínez (Retiro de BASURA) Felipe Ángeles.</a:t>
            </a:r>
          </a:p>
          <a:p>
            <a:pPr lvl="0">
              <a:buClr>
                <a:srgbClr val="E48312"/>
              </a:buClr>
            </a:pPr>
            <a:endParaRPr lang="es-MX" dirty="0">
              <a:solidFill>
                <a:srgbClr val="000000">
                  <a:lumMod val="75000"/>
                  <a:lumOff val="25000"/>
                </a:srgbClr>
              </a:solidFill>
            </a:endParaRPr>
          </a:p>
          <a:p>
            <a:endParaRPr lang="es-MX" dirty="0"/>
          </a:p>
        </p:txBody>
      </p:sp>
    </p:spTree>
    <p:extLst>
      <p:ext uri="{BB962C8B-B14F-4D97-AF65-F5344CB8AC3E}">
        <p14:creationId xmlns:p14="http://schemas.microsoft.com/office/powerpoint/2010/main" val="2748392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lvl="0">
              <a:buClr>
                <a:srgbClr val="E48312"/>
              </a:buClr>
            </a:pPr>
            <a:r>
              <a:rPr lang="es-MX" sz="2400" b="1" dirty="0">
                <a:solidFill>
                  <a:srgbClr val="000000">
                    <a:lumMod val="75000"/>
                    <a:lumOff val="25000"/>
                  </a:srgbClr>
                </a:solidFill>
                <a:latin typeface="Arial" panose="020B0604020202020204" pitchFamily="34" charset="0"/>
                <a:cs typeface="Arial" panose="020B0604020202020204" pitchFamily="34" charset="0"/>
              </a:rPr>
              <a:t>Secundarias</a:t>
            </a:r>
            <a:r>
              <a:rPr lang="es-MX" b="1" dirty="0">
                <a:solidFill>
                  <a:srgbClr val="000000">
                    <a:lumMod val="75000"/>
                    <a:lumOff val="25000"/>
                  </a:srgbClr>
                </a:solidFill>
              </a:rPr>
              <a:t> </a:t>
            </a:r>
            <a:endParaRPr lang="es-MX" sz="1800" b="1"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
            </a:pPr>
            <a:r>
              <a:rPr lang="es-MX" sz="1800" dirty="0">
                <a:solidFill>
                  <a:srgbClr val="000000">
                    <a:lumMod val="75000"/>
                    <a:lumOff val="25000"/>
                  </a:srgbClr>
                </a:solidFill>
                <a:latin typeface="Arial" panose="020B0604020202020204" pitchFamily="34" charset="0"/>
                <a:cs typeface="Arial" panose="020B0604020202020204" pitchFamily="34" charset="0"/>
              </a:rPr>
              <a:t>Secundaria General 102 </a:t>
            </a:r>
            <a:r>
              <a:rPr lang="es-MX" sz="1800" dirty="0" smtClean="0">
                <a:solidFill>
                  <a:srgbClr val="000000">
                    <a:lumMod val="75000"/>
                    <a:lumOff val="25000"/>
                  </a:srgbClr>
                </a:solidFill>
                <a:latin typeface="Arial" panose="020B0604020202020204" pitchFamily="34" charset="0"/>
                <a:cs typeface="Arial" panose="020B0604020202020204" pitchFamily="34" charset="0"/>
              </a:rPr>
              <a:t>(Recolección de basura) </a:t>
            </a:r>
            <a:r>
              <a:rPr lang="es-MX" sz="1800" dirty="0">
                <a:solidFill>
                  <a:srgbClr val="000000">
                    <a:lumMod val="75000"/>
                    <a:lumOff val="25000"/>
                  </a:srgbClr>
                </a:solidFill>
                <a:latin typeface="Arial" panose="020B0604020202020204" pitchFamily="34" charset="0"/>
                <a:cs typeface="Arial" panose="020B0604020202020204" pitchFamily="34" charset="0"/>
              </a:rPr>
              <a:t>Santa Rosa- Las Pintas.</a:t>
            </a:r>
          </a:p>
          <a:p>
            <a:pPr marL="0" lvl="0" indent="0">
              <a:buClr>
                <a:srgbClr val="E48312"/>
              </a:buClr>
              <a:buNone/>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
            </a:pPr>
            <a:r>
              <a:rPr lang="es-MX" sz="1800" dirty="0">
                <a:solidFill>
                  <a:srgbClr val="000000">
                    <a:lumMod val="75000"/>
                    <a:lumOff val="25000"/>
                  </a:srgbClr>
                </a:solidFill>
                <a:latin typeface="Arial" panose="020B0604020202020204" pitchFamily="34" charset="0"/>
                <a:cs typeface="Arial" panose="020B0604020202020204" pitchFamily="34" charset="0"/>
              </a:rPr>
              <a:t>Secundaria General 92 (Recolección de basura) San José del Castillo.</a:t>
            </a:r>
          </a:p>
          <a:p>
            <a:pPr marL="0" lvl="0" indent="0">
              <a:buClr>
                <a:srgbClr val="E48312"/>
              </a:buClr>
              <a:buNone/>
            </a:pPr>
            <a:r>
              <a:rPr lang="es-MX" sz="1800" dirty="0">
                <a:solidFill>
                  <a:srgbClr val="000000">
                    <a:lumMod val="75000"/>
                    <a:lumOff val="25000"/>
                  </a:srgbClr>
                </a:solidFill>
                <a:latin typeface="Arial" panose="020B0604020202020204" pitchFamily="34" charset="0"/>
                <a:cs typeface="Arial" panose="020B0604020202020204" pitchFamily="34" charset="0"/>
              </a:rPr>
              <a:t> </a:t>
            </a:r>
          </a:p>
          <a:p>
            <a:pPr lvl="0">
              <a:buClr>
                <a:srgbClr val="E48312"/>
              </a:buClr>
              <a:buFont typeface="Wingdings" panose="05000000000000000000" pitchFamily="2" charset="2"/>
              <a:buChar char="§"/>
            </a:pPr>
            <a:r>
              <a:rPr lang="es-MX" sz="1800" dirty="0">
                <a:solidFill>
                  <a:srgbClr val="000000">
                    <a:lumMod val="75000"/>
                    <a:lumOff val="25000"/>
                  </a:srgbClr>
                </a:solidFill>
                <a:latin typeface="Arial" panose="020B0604020202020204" pitchFamily="34" charset="0"/>
                <a:cs typeface="Arial" panose="020B0604020202020204" pitchFamily="34" charset="0"/>
              </a:rPr>
              <a:t>Secundaria General </a:t>
            </a:r>
            <a:r>
              <a:rPr lang="es-MX" sz="1800" dirty="0" smtClean="0">
                <a:solidFill>
                  <a:srgbClr val="000000">
                    <a:lumMod val="75000"/>
                    <a:lumOff val="25000"/>
                  </a:srgbClr>
                </a:solidFill>
                <a:latin typeface="Arial" panose="020B0604020202020204" pitchFamily="34" charset="0"/>
                <a:cs typeface="Arial" panose="020B0604020202020204" pitchFamily="34" charset="0"/>
              </a:rPr>
              <a:t>146 (Poda de maleza) Lomas del Verde.</a:t>
            </a:r>
            <a:endParaRPr lang="es-MX" sz="1800" dirty="0">
              <a:solidFill>
                <a:srgbClr val="000000">
                  <a:lumMod val="75000"/>
                  <a:lumOff val="25000"/>
                </a:srgbClr>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772564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smtClean="0"/>
              <a:t/>
            </a:r>
            <a:br>
              <a:rPr lang="es-MX" sz="3600" b="1" dirty="0" smtClean="0"/>
            </a:br>
            <a:r>
              <a:rPr lang="es-MX" sz="3600" b="1" dirty="0" smtClean="0"/>
              <a:t>Gestiones </a:t>
            </a:r>
            <a:endParaRPr lang="es-MX" sz="3600" b="1" dirty="0"/>
          </a:p>
        </p:txBody>
      </p:sp>
      <p:sp>
        <p:nvSpPr>
          <p:cNvPr id="3" name="Marcador de contenido 2"/>
          <p:cNvSpPr>
            <a:spLocks noGrp="1"/>
          </p:cNvSpPr>
          <p:nvPr>
            <p:ph idx="1"/>
          </p:nvPr>
        </p:nvSpPr>
        <p:spPr>
          <a:xfrm>
            <a:off x="1097280" y="1845734"/>
            <a:ext cx="10058400" cy="1767932"/>
          </a:xfrm>
        </p:spPr>
        <p:txBody>
          <a:bodyPr/>
          <a:lstStyle/>
          <a:p>
            <a:pPr lvl="0" algn="just">
              <a:buClr>
                <a:srgbClr val="E48312"/>
              </a:buClr>
            </a:pPr>
            <a:r>
              <a:rPr lang="es-MX" dirty="0" smtClean="0">
                <a:solidFill>
                  <a:srgbClr val="23282C"/>
                </a:solidFill>
                <a:latin typeface="-apple-system"/>
              </a:rPr>
              <a:t> </a:t>
            </a:r>
            <a:endParaRPr lang="es-MX" dirty="0">
              <a:latin typeface="Arial" panose="020B0604020202020204" pitchFamily="34" charset="0"/>
              <a:cs typeface="Arial" panose="020B0604020202020204" pitchFamily="34" charset="0"/>
            </a:endParaRPr>
          </a:p>
        </p:txBody>
      </p:sp>
      <p:sp>
        <p:nvSpPr>
          <p:cNvPr id="6" name="AutoShape 2" descr="blob:https://web.whatsapp.com/33b66d0e-f7ba-4050-ae01-7c7289af6f9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blob:https://web.whatsapp.com/866facb9-9cd4-4eb5-af2f-a050e886181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Rectángulo 4"/>
          <p:cNvSpPr/>
          <p:nvPr/>
        </p:nvSpPr>
        <p:spPr>
          <a:xfrm>
            <a:off x="1189972" y="1845734"/>
            <a:ext cx="9965707" cy="1477328"/>
          </a:xfrm>
          <a:prstGeom prst="rect">
            <a:avLst/>
          </a:prstGeom>
        </p:spPr>
        <p:txBody>
          <a:bodyPr wrap="square">
            <a:spAutoFit/>
          </a:bodyPr>
          <a:lstStyle/>
          <a:p>
            <a:pPr marL="285750" indent="-285750" algn="just">
              <a:buFont typeface="Wingdings" panose="05000000000000000000" pitchFamily="2" charset="2"/>
              <a:buChar char="ü"/>
            </a:pPr>
            <a:r>
              <a:rPr lang="es-MX" dirty="0" smtClean="0">
                <a:solidFill>
                  <a:srgbClr val="000000">
                    <a:lumMod val="75000"/>
                    <a:lumOff val="25000"/>
                  </a:srgbClr>
                </a:solidFill>
                <a:latin typeface="Arial" panose="020B0604020202020204" pitchFamily="34" charset="0"/>
                <a:cs typeface="Arial" panose="020B0604020202020204" pitchFamily="34" charset="0"/>
              </a:rPr>
              <a:t>Se</a:t>
            </a:r>
            <a:r>
              <a:rPr lang="es-MX" dirty="0" smtClean="0">
                <a:solidFill>
                  <a:srgbClr val="23282C"/>
                </a:solidFill>
                <a:latin typeface="Arial" panose="020B0604020202020204" pitchFamily="34" charset="0"/>
                <a:cs typeface="Arial" panose="020B0604020202020204" pitchFamily="34" charset="0"/>
              </a:rPr>
              <a:t> </a:t>
            </a:r>
            <a:r>
              <a:rPr lang="es-MX" dirty="0">
                <a:solidFill>
                  <a:srgbClr val="23282C"/>
                </a:solidFill>
                <a:latin typeface="Arial" panose="020B0604020202020204" pitchFamily="34" charset="0"/>
                <a:cs typeface="Arial" panose="020B0604020202020204" pitchFamily="34" charset="0"/>
              </a:rPr>
              <a:t>realizó el día 1 de febrero la entrega de mobiliario en la Primaria “Valentín Gómez Farías” colonia Baja California, otorgando (50 mesas y 100 sillas) así como 8 cubetas de pintura y 8 cubetas de impermeabilizante mediante las gestiones con la SEJ, la recolección de estos insumos se hizo en la nueva bodega SEJ ubicada en AV. Inglaterra.</a:t>
            </a:r>
          </a:p>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571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smtClean="0"/>
              <a:t/>
            </a:r>
            <a:br>
              <a:rPr lang="es-MX" sz="3600" b="1" dirty="0" smtClean="0"/>
            </a:br>
            <a:r>
              <a:rPr lang="es-MX" sz="3600" b="1" dirty="0" smtClean="0"/>
              <a:t> Entrega de Insumos</a:t>
            </a:r>
            <a:endParaRPr lang="es-MX" sz="3600" b="1" dirty="0"/>
          </a:p>
        </p:txBody>
      </p:sp>
      <p:sp>
        <p:nvSpPr>
          <p:cNvPr id="3" name="Marcador de contenido 2"/>
          <p:cNvSpPr>
            <a:spLocks noGrp="1"/>
          </p:cNvSpPr>
          <p:nvPr>
            <p:ph idx="1"/>
          </p:nvPr>
        </p:nvSpPr>
        <p:spPr/>
        <p:txBody>
          <a:bodyPr>
            <a:normAutofit/>
          </a:bodyPr>
          <a:lstStyle/>
          <a:p>
            <a:pPr algn="just"/>
            <a:r>
              <a:rPr lang="es-MX" sz="1800" dirty="0" smtClean="0">
                <a:solidFill>
                  <a:srgbClr val="23282C"/>
                </a:solidFill>
                <a:latin typeface="Arial" panose="020B0604020202020204" pitchFamily="34" charset="0"/>
                <a:cs typeface="Arial" panose="020B0604020202020204" pitchFamily="34" charset="0"/>
              </a:rPr>
              <a:t>Se llevo a cabo el día 17 de febrero la Segunda </a:t>
            </a:r>
            <a:r>
              <a:rPr lang="es-MX" sz="1800" dirty="0">
                <a:solidFill>
                  <a:srgbClr val="23282C"/>
                </a:solidFill>
                <a:latin typeface="Arial" panose="020B0604020202020204" pitchFamily="34" charset="0"/>
                <a:cs typeface="Arial" panose="020B0604020202020204" pitchFamily="34" charset="0"/>
              </a:rPr>
              <a:t>sesión del </a:t>
            </a:r>
            <a:r>
              <a:rPr lang="es-MX" sz="1800" dirty="0" smtClean="0">
                <a:solidFill>
                  <a:srgbClr val="23282C"/>
                </a:solidFill>
                <a:latin typeface="Arial" panose="020B0604020202020204" pitchFamily="34" charset="0"/>
                <a:cs typeface="Arial" panose="020B0604020202020204" pitchFamily="34" charset="0"/>
              </a:rPr>
              <a:t>Consejo Municipal </a:t>
            </a:r>
            <a:r>
              <a:rPr lang="es-MX" sz="1800" dirty="0">
                <a:solidFill>
                  <a:srgbClr val="23282C"/>
                </a:solidFill>
                <a:latin typeface="Arial" panose="020B0604020202020204" pitchFamily="34" charset="0"/>
                <a:cs typeface="Arial" panose="020B0604020202020204" pitchFamily="34" charset="0"/>
              </a:rPr>
              <a:t>de </a:t>
            </a:r>
            <a:r>
              <a:rPr lang="es-MX" sz="1800" dirty="0" smtClean="0">
                <a:solidFill>
                  <a:srgbClr val="23282C"/>
                </a:solidFill>
                <a:latin typeface="Arial" panose="020B0604020202020204" pitchFamily="34" charset="0"/>
                <a:cs typeface="Arial" panose="020B0604020202020204" pitchFamily="34" charset="0"/>
              </a:rPr>
              <a:t>Participación Social </a:t>
            </a:r>
            <a:r>
              <a:rPr lang="es-MX" sz="1800" dirty="0">
                <a:solidFill>
                  <a:srgbClr val="23282C"/>
                </a:solidFill>
                <a:latin typeface="Arial" panose="020B0604020202020204" pitchFamily="34" charset="0"/>
                <a:cs typeface="Arial" panose="020B0604020202020204" pitchFamily="34" charset="0"/>
              </a:rPr>
              <a:t>en </a:t>
            </a:r>
            <a:r>
              <a:rPr lang="es-MX" sz="1800" dirty="0" smtClean="0">
                <a:solidFill>
                  <a:srgbClr val="23282C"/>
                </a:solidFill>
                <a:latin typeface="Arial" panose="020B0604020202020204" pitchFamily="34" charset="0"/>
                <a:cs typeface="Arial" panose="020B0604020202020204" pitchFamily="34" charset="0"/>
              </a:rPr>
              <a:t>la Educación</a:t>
            </a:r>
            <a:r>
              <a:rPr lang="es-MX" sz="1800" dirty="0">
                <a:solidFill>
                  <a:srgbClr val="23282C"/>
                </a:solidFill>
                <a:latin typeface="Arial" panose="020B0604020202020204" pitchFamily="34" charset="0"/>
                <a:cs typeface="Arial" panose="020B0604020202020204" pitchFamily="34" charset="0"/>
              </a:rPr>
              <a:t>. Con la presencia de 14 consejeros de los 20 que conforman el consejo. Se trataron temas de servicios municipales en planteles escolares, RECREA FAMILIA Y RECREA UTILES ESCOLARES. Así como la siguiente sede para la tercera sesión del CMPSE.</a:t>
            </a: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89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3600" b="1" dirty="0" smtClean="0"/>
              <a:t/>
            </a:r>
            <a:br>
              <a:rPr lang="es-MX" sz="3600" b="1" dirty="0" smtClean="0"/>
            </a:br>
            <a:r>
              <a:rPr lang="es-MX" sz="3200" b="1" dirty="0" smtClean="0"/>
              <a:t>Apoyar a los Ciudadanos para que continúen con sus estudios </a:t>
            </a:r>
            <a:endParaRPr lang="es-MX" sz="3200" b="1" dirty="0"/>
          </a:p>
        </p:txBody>
      </p:sp>
      <p:sp>
        <p:nvSpPr>
          <p:cNvPr id="3" name="Marcador de contenido 2"/>
          <p:cNvSpPr>
            <a:spLocks noGrp="1"/>
          </p:cNvSpPr>
          <p:nvPr>
            <p:ph idx="1"/>
          </p:nvPr>
        </p:nvSpPr>
        <p:spPr>
          <a:xfrm>
            <a:off x="1097280" y="1983521"/>
            <a:ext cx="10058400" cy="4023360"/>
          </a:xfrm>
        </p:spPr>
        <p:txBody>
          <a:bodyPr>
            <a:normAutofit/>
          </a:bodyPr>
          <a:lstStyle/>
          <a:p>
            <a:pPr algn="just">
              <a:buFont typeface="Wingdings" panose="05000000000000000000" pitchFamily="2" charset="2"/>
              <a:buChar char="v"/>
            </a:pPr>
            <a:r>
              <a:rPr lang="es-MX" dirty="0">
                <a:latin typeface="Arial" panose="020B0604020202020204" pitchFamily="34" charset="0"/>
                <a:cs typeface="Arial" panose="020B0604020202020204" pitchFamily="34" charset="0"/>
              </a:rPr>
              <a:t> </a:t>
            </a:r>
            <a:r>
              <a:rPr lang="es-MX" sz="1800" dirty="0" smtClean="0">
                <a:latin typeface="Arial" panose="020B0604020202020204" pitchFamily="34" charset="0"/>
                <a:cs typeface="Arial" panose="020B0604020202020204" pitchFamily="34" charset="0"/>
              </a:rPr>
              <a:t>Se cuenta con el apoyo del </a:t>
            </a:r>
            <a:r>
              <a:rPr lang="es-MX" sz="1800" dirty="0" smtClean="0">
                <a:latin typeface="Arial" panose="020B0604020202020204" pitchFamily="34" charset="0"/>
                <a:cs typeface="Arial" panose="020B0604020202020204" pitchFamily="34" charset="0"/>
              </a:rPr>
              <a:t>COBAEJ, </a:t>
            </a:r>
            <a:r>
              <a:rPr lang="es-MX" sz="1800" dirty="0" smtClean="0">
                <a:latin typeface="Arial" panose="020B0604020202020204" pitchFamily="34" charset="0"/>
                <a:cs typeface="Arial" panose="020B0604020202020204" pitchFamily="34" charset="0"/>
              </a:rPr>
              <a:t>ubicado en la Delegación Pintitas, donde jóvenes y adultos </a:t>
            </a:r>
            <a:r>
              <a:rPr lang="es-MX" sz="1800" dirty="0" smtClean="0">
                <a:latin typeface="Arial" panose="020B0604020202020204" pitchFamily="34" charset="0"/>
                <a:cs typeface="Arial" panose="020B0604020202020204" pitchFamily="34" charset="0"/>
              </a:rPr>
              <a:t>mayores </a:t>
            </a:r>
            <a:r>
              <a:rPr lang="es-MX" sz="1800" dirty="0" smtClean="0">
                <a:latin typeface="Arial" panose="020B0604020202020204" pitchFamily="34" charset="0"/>
                <a:cs typeface="Arial" panose="020B0604020202020204" pitchFamily="34" charset="0"/>
              </a:rPr>
              <a:t>pueden continuar sus estudios</a:t>
            </a:r>
            <a:r>
              <a:rPr lang="es-MX" sz="1800" dirty="0" smtClean="0">
                <a:latin typeface="Arial" panose="020B0604020202020204" pitchFamily="34" charset="0"/>
                <a:cs typeface="Arial" panose="020B0604020202020204" pitchFamily="34" charset="0"/>
              </a:rPr>
              <a:t>.</a:t>
            </a:r>
          </a:p>
          <a:p>
            <a:pPr algn="just">
              <a:buFont typeface="Wingdings" panose="05000000000000000000" pitchFamily="2" charset="2"/>
              <a:buChar char="v"/>
            </a:pPr>
            <a:r>
              <a:rPr lang="es-MX" sz="1800" dirty="0" smtClean="0">
                <a:latin typeface="Arial" panose="020B0604020202020204" pitchFamily="34" charset="0"/>
                <a:cs typeface="Arial" panose="020B0604020202020204" pitchFamily="34" charset="0"/>
              </a:rPr>
              <a:t>Se cuenta con el apoyo de INNEJAL, ubicado en Cabecera Municipal, donde se a derivado a mas de 6 personas.</a:t>
            </a:r>
            <a:endParaRPr lang="es-MX" sz="1800" dirty="0">
              <a:latin typeface="Arial" panose="020B0604020202020204" pitchFamily="34" charset="0"/>
              <a:cs typeface="Arial" panose="020B0604020202020204" pitchFamily="34" charset="0"/>
            </a:endParaRPr>
          </a:p>
        </p:txBody>
      </p:sp>
      <p:sp>
        <p:nvSpPr>
          <p:cNvPr id="4" name="AutoShape 2" descr="blob:https://web.whatsapp.com/49042135-a93a-4327-97b7-c9d58bd2062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62973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3600" b="1" dirty="0" smtClean="0"/>
              <a:t/>
            </a:r>
            <a:br>
              <a:rPr lang="es-MX" sz="3600" b="1" dirty="0" smtClean="0"/>
            </a:br>
            <a:r>
              <a:rPr lang="es-MX" sz="3600" b="1" dirty="0" smtClean="0"/>
              <a:t>Implementar Proyectos de Intervención que aumenten el nivel Educativo de los ciudadanos del Municipio </a:t>
            </a:r>
            <a:endParaRPr lang="es-MX" sz="3600" b="1" dirty="0"/>
          </a:p>
        </p:txBody>
      </p:sp>
      <p:sp>
        <p:nvSpPr>
          <p:cNvPr id="3" name="Marcador de contenido 2"/>
          <p:cNvSpPr>
            <a:spLocks noGrp="1"/>
          </p:cNvSpPr>
          <p:nvPr>
            <p:ph idx="1"/>
          </p:nvPr>
        </p:nvSpPr>
        <p:spPr/>
        <p:txBody>
          <a:bodyPr/>
          <a:lstStyle/>
          <a:p>
            <a:pPr>
              <a:buFont typeface="Courier New" panose="02070309020205020404" pitchFamily="49" charset="0"/>
              <a:buChar char="o"/>
            </a:pPr>
            <a:r>
              <a:rPr lang="es-MX" dirty="0" smtClean="0"/>
              <a:t> </a:t>
            </a:r>
            <a:r>
              <a:rPr lang="es-MX" sz="1800" dirty="0" smtClean="0">
                <a:latin typeface="Arial" panose="020B0604020202020204" pitchFamily="34" charset="0"/>
                <a:cs typeface="Arial" panose="020B0604020202020204" pitchFamily="34" charset="0"/>
              </a:rPr>
              <a:t>Se cuenta con el apoyo de Transporte Escolar, donde jóvenes del CUT Tonalá y  Zapotlanejo adquieren dicha ayuda; beneficiando  un total de 90 </a:t>
            </a:r>
            <a:r>
              <a:rPr lang="es-MX" sz="1800" dirty="0" smtClean="0">
                <a:latin typeface="Arial" panose="020B0604020202020204" pitchFamily="34" charset="0"/>
                <a:cs typeface="Arial" panose="020B0604020202020204" pitchFamily="34" charset="0"/>
              </a:rPr>
              <a:t>estudiantes, con un horario de 6:00 de la mañana a 8:00 de la noche de lunes a viernes.</a:t>
            </a: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513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smtClean="0"/>
              <a:t/>
            </a:r>
            <a:br>
              <a:rPr lang="es-MX" sz="3600" b="1" dirty="0" smtClean="0"/>
            </a:br>
            <a:r>
              <a:rPr lang="es-MX" sz="3600" b="1" dirty="0" smtClean="0"/>
              <a:t>Otras Actividades</a:t>
            </a:r>
            <a:endParaRPr lang="es-MX" sz="3600" b="1" dirty="0"/>
          </a:p>
        </p:txBody>
      </p:sp>
      <p:sp>
        <p:nvSpPr>
          <p:cNvPr id="7" name="Marcador de contenido 6"/>
          <p:cNvSpPr>
            <a:spLocks noGrp="1"/>
          </p:cNvSpPr>
          <p:nvPr>
            <p:ph idx="1"/>
          </p:nvPr>
        </p:nvSpPr>
        <p:spPr/>
        <p:txBody>
          <a:bodyPr>
            <a:normAutofit/>
          </a:bodyPr>
          <a:lstStyle/>
          <a:p>
            <a:pPr algn="just"/>
            <a:r>
              <a:rPr lang="es-MX" sz="1800" dirty="0" smtClean="0">
                <a:latin typeface="Arial" panose="020B0604020202020204" pitchFamily="34" charset="0"/>
                <a:cs typeface="Arial" panose="020B0604020202020204" pitchFamily="34" charset="0"/>
              </a:rPr>
              <a:t>El día 28 de febrero se llevo a cabo en el Jardín de Niños Humberto Cárdenas Trigo, en el fraccionamiento Parques del Triunfo; la entrega del reconocimiento a la maestra María de los Ángeles Suarez, quien después de 28 años de servicio se despide dejando una huella importante.  </a:t>
            </a: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0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smtClean="0"/>
              <a:t>Anexos</a:t>
            </a:r>
            <a:endParaRPr lang="es-MX" sz="3600" b="1" dirty="0"/>
          </a:p>
        </p:txBody>
      </p:sp>
      <p:sp>
        <p:nvSpPr>
          <p:cNvPr id="3" name="Marcador de contenido 2"/>
          <p:cNvSpPr>
            <a:spLocks noGrp="1"/>
          </p:cNvSpPr>
          <p:nvPr>
            <p:ph idx="1"/>
          </p:nvPr>
        </p:nvSpPr>
        <p:spPr/>
        <p:txBody>
          <a:bodyPr/>
          <a:lstStyle/>
          <a:p>
            <a:endParaRPr lang="es-MX" dirty="0"/>
          </a:p>
        </p:txBody>
      </p:sp>
    </p:spTree>
    <p:extLst>
      <p:ext uri="{BB962C8B-B14F-4D97-AF65-F5344CB8AC3E}">
        <p14:creationId xmlns:p14="http://schemas.microsoft.com/office/powerpoint/2010/main" val="2745753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Dirección de Educación Municipal</a:t>
            </a:r>
            <a:endParaRPr lang="es-MX" dirty="0"/>
          </a:p>
        </p:txBody>
      </p:sp>
      <p:sp>
        <p:nvSpPr>
          <p:cNvPr id="3" name="Marcador de contenido 2"/>
          <p:cNvSpPr>
            <a:spLocks noGrp="1"/>
          </p:cNvSpPr>
          <p:nvPr>
            <p:ph idx="1"/>
          </p:nvPr>
        </p:nvSpPr>
        <p:spPr>
          <a:xfrm>
            <a:off x="2152996" y="1820796"/>
            <a:ext cx="9002684" cy="4023360"/>
          </a:xfrm>
        </p:spPr>
        <p:txBody>
          <a:bodyPr/>
          <a:lstStyle/>
          <a:p>
            <a:endParaRPr lang="es-MX" dirty="0" smtClean="0"/>
          </a:p>
          <a:p>
            <a:r>
              <a:rPr lang="es-MX" dirty="0" smtClean="0"/>
              <a:t>Casa de la Cultura, Narciso Mendoza #18, Col. Centro, El Salto</a:t>
            </a:r>
          </a:p>
          <a:p>
            <a:endParaRPr lang="es-MX" dirty="0" smtClean="0"/>
          </a:p>
          <a:p>
            <a:r>
              <a:rPr lang="es-MX" dirty="0" smtClean="0"/>
              <a:t>(33) 32 84 14 40 Ext. 314</a:t>
            </a:r>
            <a:endParaRPr lang="es-MX"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4207" y="2069868"/>
            <a:ext cx="773603" cy="773603"/>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6696" y="3175979"/>
            <a:ext cx="376671" cy="376671"/>
          </a:xfrm>
          <a:prstGeom prst="rect">
            <a:avLst/>
          </a:prstGeo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l="27907" t="28571" r="12292"/>
          <a:stretch/>
        </p:blipFill>
        <p:spPr>
          <a:xfrm>
            <a:off x="6209607" y="2742159"/>
            <a:ext cx="2128058" cy="16053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magen 8"/>
          <p:cNvPicPr>
            <a:picLocks noChangeAspect="1"/>
          </p:cNvPicPr>
          <p:nvPr/>
        </p:nvPicPr>
        <p:blipFill rotWithShape="1">
          <a:blip r:embed="rId5">
            <a:extLst>
              <a:ext uri="{28A0092B-C50C-407E-A947-70E740481C1C}">
                <a14:useLocalDpi xmlns:a14="http://schemas.microsoft.com/office/drawing/2010/main" val="0"/>
              </a:ext>
            </a:extLst>
          </a:blip>
          <a:srcRect l="11293" t="23253" r="14041"/>
          <a:stretch/>
        </p:blipFill>
        <p:spPr>
          <a:xfrm>
            <a:off x="8412480" y="4283286"/>
            <a:ext cx="2246533" cy="17318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92724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905" y="328168"/>
            <a:ext cx="10058400" cy="1434132"/>
          </a:xfrm>
        </p:spPr>
        <p:txBody>
          <a:bodyPr>
            <a:normAutofit fontScale="90000"/>
          </a:bodyPr>
          <a:lstStyle/>
          <a:p>
            <a:r>
              <a:rPr lang="es-MX" sz="3600" b="1" dirty="0" smtClean="0"/>
              <a:t/>
            </a:r>
            <a:br>
              <a:rPr lang="es-MX" sz="3600" b="1" dirty="0" smtClean="0"/>
            </a:br>
            <a:r>
              <a:rPr lang="es-MX" sz="4000" b="1" dirty="0" smtClean="0"/>
              <a:t/>
            </a:r>
            <a:br>
              <a:rPr lang="es-MX" sz="4000" b="1" dirty="0" smtClean="0"/>
            </a:br>
            <a:r>
              <a:rPr lang="es-MX" sz="4000" b="1" dirty="0" smtClean="0"/>
              <a:t>  Conmemoraciones Cívicas celebradas en el Municipio</a:t>
            </a:r>
            <a:endParaRPr lang="es-MX" sz="4000" b="1" dirty="0"/>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Ø"/>
            </a:pPr>
            <a:r>
              <a:rPr lang="es-MX" sz="1800" dirty="0" smtClean="0">
                <a:solidFill>
                  <a:srgbClr val="23282C"/>
                </a:solidFill>
                <a:latin typeface="Arial" panose="020B0604020202020204" pitchFamily="34" charset="0"/>
                <a:cs typeface="Arial" panose="020B0604020202020204" pitchFamily="34" charset="0"/>
              </a:rPr>
              <a:t>Se </a:t>
            </a:r>
            <a:r>
              <a:rPr lang="es-MX" sz="1800" dirty="0" smtClean="0">
                <a:solidFill>
                  <a:srgbClr val="23282C"/>
                </a:solidFill>
                <a:latin typeface="Arial" panose="020B0604020202020204" pitchFamily="34" charset="0"/>
                <a:cs typeface="Arial" panose="020B0604020202020204" pitchFamily="34" charset="0"/>
              </a:rPr>
              <a:t>Conmemoró </a:t>
            </a:r>
            <a:r>
              <a:rPr lang="es-MX" sz="1800" dirty="0" smtClean="0">
                <a:solidFill>
                  <a:srgbClr val="23282C"/>
                </a:solidFill>
                <a:latin typeface="Arial" panose="020B0604020202020204" pitchFamily="34" charset="0"/>
                <a:cs typeface="Arial" panose="020B0604020202020204" pitchFamily="34" charset="0"/>
              </a:rPr>
              <a:t>el día 3 de febrero, el Aniversario </a:t>
            </a:r>
            <a:r>
              <a:rPr lang="es-MX" sz="1800" dirty="0">
                <a:solidFill>
                  <a:srgbClr val="23282C"/>
                </a:solidFill>
                <a:latin typeface="Arial" panose="020B0604020202020204" pitchFamily="34" charset="0"/>
                <a:cs typeface="Arial" panose="020B0604020202020204" pitchFamily="34" charset="0"/>
              </a:rPr>
              <a:t>106 de la Carta Magna promulgada el 5 de febrero de 1917. Solemnes honores a la </a:t>
            </a:r>
            <a:r>
              <a:rPr lang="es-MX" sz="1800" dirty="0" smtClean="0">
                <a:solidFill>
                  <a:srgbClr val="23282C"/>
                </a:solidFill>
                <a:latin typeface="Arial" panose="020B0604020202020204" pitchFamily="34" charset="0"/>
                <a:cs typeface="Arial" panose="020B0604020202020204" pitchFamily="34" charset="0"/>
              </a:rPr>
              <a:t>Bandera </a:t>
            </a:r>
            <a:r>
              <a:rPr lang="es-MX" sz="1800" dirty="0">
                <a:solidFill>
                  <a:srgbClr val="23282C"/>
                </a:solidFill>
                <a:latin typeface="Arial" panose="020B0604020202020204" pitchFamily="34" charset="0"/>
                <a:cs typeface="Arial" panose="020B0604020202020204" pitchFamily="34" charset="0"/>
              </a:rPr>
              <a:t>para conmemorar esta fecha con presencia de planteles educativos de la </a:t>
            </a:r>
            <a:r>
              <a:rPr lang="es-MX" sz="1800" dirty="0" smtClean="0">
                <a:solidFill>
                  <a:srgbClr val="23282C"/>
                </a:solidFill>
                <a:latin typeface="Arial" panose="020B0604020202020204" pitchFamily="34" charset="0"/>
                <a:cs typeface="Arial" panose="020B0604020202020204" pitchFamily="34" charset="0"/>
              </a:rPr>
              <a:t>Delegación </a:t>
            </a:r>
            <a:r>
              <a:rPr lang="es-MX" sz="1800" dirty="0">
                <a:solidFill>
                  <a:srgbClr val="23282C"/>
                </a:solidFill>
                <a:latin typeface="Arial" panose="020B0604020202020204" pitchFamily="34" charset="0"/>
                <a:cs typeface="Arial" panose="020B0604020202020204" pitchFamily="34" charset="0"/>
              </a:rPr>
              <a:t>Pintitas. Escuelas participantes: Secundaria General #81 J Jesús González </a:t>
            </a:r>
            <a:r>
              <a:rPr lang="es-MX" sz="1800" dirty="0" smtClean="0">
                <a:solidFill>
                  <a:srgbClr val="23282C"/>
                </a:solidFill>
                <a:latin typeface="Arial" panose="020B0604020202020204" pitchFamily="34" charset="0"/>
                <a:cs typeface="Arial" panose="020B0604020202020204" pitchFamily="34" charset="0"/>
              </a:rPr>
              <a:t>Gallo (</a:t>
            </a:r>
            <a:r>
              <a:rPr lang="es-MX" sz="1800" dirty="0" smtClean="0">
                <a:solidFill>
                  <a:srgbClr val="23282C"/>
                </a:solidFill>
                <a:latin typeface="Arial" panose="020B0604020202020204" pitchFamily="34" charset="0"/>
                <a:cs typeface="Arial" panose="020B0604020202020204" pitchFamily="34" charset="0"/>
              </a:rPr>
              <a:t>participaron alumnos</a:t>
            </a:r>
            <a:r>
              <a:rPr lang="es-MX" sz="1800" dirty="0" smtClean="0">
                <a:solidFill>
                  <a:srgbClr val="23282C"/>
                </a:solidFill>
                <a:latin typeface="Arial" panose="020B0604020202020204" pitchFamily="34" charset="0"/>
                <a:cs typeface="Arial" panose="020B0604020202020204" pitchFamily="34" charset="0"/>
              </a:rPr>
              <a:t>), </a:t>
            </a:r>
            <a:r>
              <a:rPr lang="es-MX" sz="1800" dirty="0">
                <a:solidFill>
                  <a:srgbClr val="23282C"/>
                </a:solidFill>
                <a:latin typeface="Arial" panose="020B0604020202020204" pitchFamily="34" charset="0"/>
                <a:cs typeface="Arial" panose="020B0604020202020204" pitchFamily="34" charset="0"/>
              </a:rPr>
              <a:t>Primaria David Gallo </a:t>
            </a:r>
            <a:r>
              <a:rPr lang="es-MX" sz="1800" dirty="0" smtClean="0">
                <a:solidFill>
                  <a:srgbClr val="23282C"/>
                </a:solidFill>
                <a:latin typeface="Arial" panose="020B0604020202020204" pitchFamily="34" charset="0"/>
                <a:cs typeface="Arial" panose="020B0604020202020204" pitchFamily="34" charset="0"/>
              </a:rPr>
              <a:t>Lozano (participaron </a:t>
            </a:r>
            <a:r>
              <a:rPr lang="es-MX" sz="1800" dirty="0" smtClean="0">
                <a:solidFill>
                  <a:srgbClr val="23282C"/>
                </a:solidFill>
                <a:latin typeface="Arial" panose="020B0604020202020204" pitchFamily="34" charset="0"/>
                <a:cs typeface="Arial" panose="020B0604020202020204" pitchFamily="34" charset="0"/>
              </a:rPr>
              <a:t> </a:t>
            </a:r>
            <a:r>
              <a:rPr lang="es-MX" sz="1800" dirty="0" smtClean="0">
                <a:solidFill>
                  <a:srgbClr val="23282C"/>
                </a:solidFill>
                <a:latin typeface="Arial" panose="020B0604020202020204" pitchFamily="34" charset="0"/>
                <a:cs typeface="Arial" panose="020B0604020202020204" pitchFamily="34" charset="0"/>
              </a:rPr>
              <a:t>alumnos), </a:t>
            </a:r>
            <a:r>
              <a:rPr lang="es-MX" sz="1800" dirty="0">
                <a:solidFill>
                  <a:srgbClr val="23282C"/>
                </a:solidFill>
                <a:latin typeface="Arial" panose="020B0604020202020204" pitchFamily="34" charset="0"/>
                <a:cs typeface="Arial" panose="020B0604020202020204" pitchFamily="34" charset="0"/>
              </a:rPr>
              <a:t>Primaria Lázaro Cárdenas del </a:t>
            </a:r>
            <a:r>
              <a:rPr lang="es-MX" sz="1800" dirty="0" smtClean="0">
                <a:solidFill>
                  <a:srgbClr val="23282C"/>
                </a:solidFill>
                <a:latin typeface="Arial" panose="020B0604020202020204" pitchFamily="34" charset="0"/>
                <a:cs typeface="Arial" panose="020B0604020202020204" pitchFamily="34" charset="0"/>
              </a:rPr>
              <a:t>Rio (</a:t>
            </a:r>
            <a:r>
              <a:rPr lang="es-MX" sz="1800" dirty="0" smtClean="0">
                <a:solidFill>
                  <a:srgbClr val="23282C"/>
                </a:solidFill>
                <a:latin typeface="Arial" panose="020B0604020202020204" pitchFamily="34" charset="0"/>
                <a:cs typeface="Arial" panose="020B0604020202020204" pitchFamily="34" charset="0"/>
              </a:rPr>
              <a:t>participaron), </a:t>
            </a:r>
            <a:r>
              <a:rPr lang="es-MX" sz="1800" dirty="0">
                <a:solidFill>
                  <a:srgbClr val="23282C"/>
                </a:solidFill>
                <a:latin typeface="Arial" panose="020B0604020202020204" pitchFamily="34" charset="0"/>
                <a:cs typeface="Arial" panose="020B0604020202020204" pitchFamily="34" charset="0"/>
              </a:rPr>
              <a:t>Instituto Luis </a:t>
            </a:r>
            <a:r>
              <a:rPr lang="es-MX" sz="1800" dirty="0" smtClean="0">
                <a:solidFill>
                  <a:srgbClr val="23282C"/>
                </a:solidFill>
                <a:latin typeface="Arial" panose="020B0604020202020204" pitchFamily="34" charset="0"/>
                <a:cs typeface="Arial" panose="020B0604020202020204" pitchFamily="34" charset="0"/>
              </a:rPr>
              <a:t>Garibay (</a:t>
            </a:r>
            <a:r>
              <a:rPr lang="es-MX" sz="1800" dirty="0" smtClean="0">
                <a:solidFill>
                  <a:srgbClr val="23282C"/>
                </a:solidFill>
                <a:latin typeface="Arial" panose="020B0604020202020204" pitchFamily="34" charset="0"/>
                <a:cs typeface="Arial" panose="020B0604020202020204" pitchFamily="34" charset="0"/>
              </a:rPr>
              <a:t>participaron) </a:t>
            </a:r>
            <a:r>
              <a:rPr lang="es-MX" sz="1800" dirty="0" smtClean="0">
                <a:solidFill>
                  <a:srgbClr val="23282C"/>
                </a:solidFill>
                <a:latin typeface="Arial" panose="020B0604020202020204" pitchFamily="34" charset="0"/>
                <a:cs typeface="Arial" panose="020B0604020202020204" pitchFamily="34" charset="0"/>
              </a:rPr>
              <a:t>y </a:t>
            </a:r>
            <a:r>
              <a:rPr lang="es-MX" sz="1800" dirty="0">
                <a:solidFill>
                  <a:srgbClr val="23282C"/>
                </a:solidFill>
                <a:latin typeface="Arial" panose="020B0604020202020204" pitchFamily="34" charset="0"/>
                <a:cs typeface="Arial" panose="020B0604020202020204" pitchFamily="34" charset="0"/>
              </a:rPr>
              <a:t>Colegio </a:t>
            </a:r>
            <a:r>
              <a:rPr lang="es-MX" sz="1800" dirty="0" smtClean="0">
                <a:solidFill>
                  <a:srgbClr val="23282C"/>
                </a:solidFill>
                <a:latin typeface="Arial" panose="020B0604020202020204" pitchFamily="34" charset="0"/>
                <a:cs typeface="Arial" panose="020B0604020202020204" pitchFamily="34" charset="0"/>
              </a:rPr>
              <a:t>Panamericano (</a:t>
            </a:r>
            <a:r>
              <a:rPr lang="es-MX" sz="1800" dirty="0" smtClean="0">
                <a:solidFill>
                  <a:srgbClr val="23282C"/>
                </a:solidFill>
                <a:latin typeface="Arial" panose="020B0604020202020204" pitchFamily="34" charset="0"/>
                <a:cs typeface="Arial" panose="020B0604020202020204" pitchFamily="34" charset="0"/>
              </a:rPr>
              <a:t>participaron). Con la participación de 205 alumnos.</a:t>
            </a:r>
            <a:endParaRPr lang="es-MX" sz="1800" dirty="0" smtClean="0">
              <a:solidFill>
                <a:srgbClr val="23282C"/>
              </a:solidFill>
              <a:latin typeface="Arial" panose="020B0604020202020204" pitchFamily="34" charset="0"/>
              <a:cs typeface="Arial" panose="020B0604020202020204" pitchFamily="34" charset="0"/>
            </a:endParaRPr>
          </a:p>
        </p:txBody>
      </p:sp>
      <p:sp>
        <p:nvSpPr>
          <p:cNvPr id="4" name="AutoShape 2" descr="blob:https://web.whatsapp.com/75bc097c-9983-4304-b1a9-12329f08377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2" descr="blob:https://web.whatsapp.com/5d960fd3-170a-41d5-a3e0-141328c6b91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blob:https://web.whatsapp.com/5d960fd3-170a-41d5-a3e0-141328c6b91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blob:https://web.whatsapp.com/5d960fd3-170a-41d5-a3e0-141328c6b91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071489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lvl="0" algn="just">
              <a:buClr>
                <a:srgbClr val="E48312"/>
              </a:buClr>
              <a:buFont typeface="Wingdings" panose="05000000000000000000" pitchFamily="2" charset="2"/>
              <a:buChar char="Ø"/>
            </a:pPr>
            <a:r>
              <a:rPr lang="es-MX" sz="1800" dirty="0">
                <a:solidFill>
                  <a:srgbClr val="23282C"/>
                </a:solidFill>
                <a:latin typeface="Arial" panose="020B0604020202020204" pitchFamily="34" charset="0"/>
                <a:cs typeface="Arial" panose="020B0604020202020204" pitchFamily="34" charset="0"/>
              </a:rPr>
              <a:t>En el marco del día de la Bandera se realizo el día 23 de febrero un Concurso Municipal de Escoltas Escolares de Nivel Primaria y Secundaria, en el que participaron 20 planteles: Urbana 1176 sor Juana Inés de la Cruz, Secundaria Técnica 92, Primaria Federal Mártires del Rio Blanco, Secundaria General 81 J. Jesús González Gallo, Urbana 1135 Enrique González Martínez, Secundaria Técnica 173 Marcelino Dávalos Vázquez, Urbana 1216 Juan José de los Reyes Martínez, Secundaria General 116 Manuel Gómez Morín, Secundaria General Mixta Foránea 10, Primaria Federal Manuel M. Diéguez, Secundaria General 102 Niños Héroes, Urbana 1157 Irene Robledo García, Secundaria Técnica 146 Francisco I. Madero, Primaria Federal Emiliano Zapata, Secundaria General 12 Lázaro Cárdenas del Rio, Secundaria General 130 Fray Servando Teresa de Mier, Primaria Federal José Clemente Orozco, Primaria Federal Ignacio Zaragoza, Primaria Federal Miguel Hidalgo y Costilla. Con la participación de 230 alumnos.</a:t>
            </a:r>
          </a:p>
          <a:p>
            <a:endParaRPr lang="es-MX" dirty="0"/>
          </a:p>
        </p:txBody>
      </p:sp>
    </p:spTree>
    <p:extLst>
      <p:ext uri="{BB962C8B-B14F-4D97-AF65-F5344CB8AC3E}">
        <p14:creationId xmlns:p14="http://schemas.microsoft.com/office/powerpoint/2010/main" val="65377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pPr>
              <a:buFont typeface="Wingdings" panose="05000000000000000000" pitchFamily="2" charset="2"/>
              <a:buChar char="Ø"/>
            </a:pPr>
            <a:r>
              <a:rPr lang="es-MX" sz="1800" dirty="0" smtClean="0">
                <a:latin typeface="Arial" panose="020B0604020202020204" pitchFamily="34" charset="0"/>
                <a:cs typeface="Arial" panose="020B0604020202020204" pitchFamily="34" charset="0"/>
              </a:rPr>
              <a:t>Se llevo a cabo el día 27 de febrero la Ceremonia de Aniversario de la Bandera Nacional Mexicana, en la cual se homenajeo con Honores a la Bandera honrando a los símbolos patrios. Con la participación de 500 alumnos.</a:t>
            </a: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226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600" b="1" dirty="0" smtClean="0"/>
              <a:t/>
            </a:r>
            <a:br>
              <a:rPr lang="es-MX" sz="3600" b="1" dirty="0" smtClean="0"/>
            </a:br>
            <a:r>
              <a:rPr lang="es-MX" sz="3600" b="1" dirty="0" smtClean="0"/>
              <a:t> Actividad Lúdica Pedagógica </a:t>
            </a:r>
            <a:endParaRPr lang="es-MX" sz="3600" b="1" dirty="0"/>
          </a:p>
        </p:txBody>
      </p:sp>
      <p:sp>
        <p:nvSpPr>
          <p:cNvPr id="3" name="Marcador de contenido 2"/>
          <p:cNvSpPr>
            <a:spLocks noGrp="1"/>
          </p:cNvSpPr>
          <p:nvPr>
            <p:ph idx="1"/>
          </p:nvPr>
        </p:nvSpPr>
        <p:spPr/>
        <p:txBody>
          <a:bodyPr/>
          <a:lstStyle/>
          <a:p>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707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smtClean="0"/>
              <a:t/>
            </a:r>
            <a:br>
              <a:rPr lang="es-MX" sz="3600" b="1" dirty="0" smtClean="0"/>
            </a:br>
            <a:r>
              <a:rPr lang="es-MX" sz="3600" b="1" dirty="0" smtClean="0"/>
              <a:t> Taller “ Recrea Familia”</a:t>
            </a:r>
            <a:endParaRPr lang="es-MX" sz="3600" b="1" dirty="0"/>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Ø"/>
            </a:pPr>
            <a:r>
              <a:rPr lang="es-MX" sz="1800" dirty="0">
                <a:solidFill>
                  <a:srgbClr val="23282C"/>
                </a:solidFill>
                <a:latin typeface="Arial" panose="020B0604020202020204" pitchFamily="34" charset="0"/>
                <a:cs typeface="Arial" panose="020B0604020202020204" pitchFamily="34" charset="0"/>
              </a:rPr>
              <a:t>Se desarrolló </a:t>
            </a:r>
            <a:r>
              <a:rPr lang="es-MX" sz="1800" dirty="0" smtClean="0">
                <a:solidFill>
                  <a:srgbClr val="23282C"/>
                </a:solidFill>
                <a:latin typeface="Arial" panose="020B0604020202020204" pitchFamily="34" charset="0"/>
                <a:cs typeface="Arial" panose="020B0604020202020204" pitchFamily="34" charset="0"/>
              </a:rPr>
              <a:t>el día 02 de febrero, sesión </a:t>
            </a:r>
            <a:r>
              <a:rPr lang="es-MX" sz="1800" dirty="0">
                <a:solidFill>
                  <a:srgbClr val="23282C"/>
                </a:solidFill>
                <a:latin typeface="Arial" panose="020B0604020202020204" pitchFamily="34" charset="0"/>
                <a:cs typeface="Arial" panose="020B0604020202020204" pitchFamily="34" charset="0"/>
              </a:rPr>
              <a:t>de RECREA FAMILIA en la </a:t>
            </a:r>
            <a:r>
              <a:rPr lang="es-MX" sz="1800" dirty="0" smtClean="0">
                <a:solidFill>
                  <a:srgbClr val="23282C"/>
                </a:solidFill>
                <a:latin typeface="Arial" panose="020B0604020202020204" pitchFamily="34" charset="0"/>
                <a:cs typeface="Arial" panose="020B0604020202020204" pitchFamily="34" charset="0"/>
              </a:rPr>
              <a:t>Primaria “María </a:t>
            </a:r>
            <a:r>
              <a:rPr lang="es-MX" sz="1800" dirty="0">
                <a:solidFill>
                  <a:srgbClr val="23282C"/>
                </a:solidFill>
                <a:latin typeface="Arial" panose="020B0604020202020204" pitchFamily="34" charset="0"/>
                <a:cs typeface="Arial" panose="020B0604020202020204" pitchFamily="34" charset="0"/>
              </a:rPr>
              <a:t>Guadalupe Ortiz </a:t>
            </a:r>
            <a:r>
              <a:rPr lang="es-MX" sz="1800" dirty="0" smtClean="0">
                <a:solidFill>
                  <a:srgbClr val="23282C"/>
                </a:solidFill>
                <a:latin typeface="Arial" panose="020B0604020202020204" pitchFamily="34" charset="0"/>
                <a:cs typeface="Arial" panose="020B0604020202020204" pitchFamily="34" charset="0"/>
              </a:rPr>
              <a:t>Uribe”, </a:t>
            </a:r>
            <a:r>
              <a:rPr lang="es-MX" sz="1800" dirty="0">
                <a:solidFill>
                  <a:srgbClr val="23282C"/>
                </a:solidFill>
                <a:latin typeface="Arial" panose="020B0604020202020204" pitchFamily="34" charset="0"/>
                <a:cs typeface="Arial" panose="020B0604020202020204" pitchFamily="34" charset="0"/>
              </a:rPr>
              <a:t>con la presencia de 23 padres de familia </a:t>
            </a:r>
            <a:r>
              <a:rPr lang="es-MX" sz="1800" dirty="0" smtClean="0">
                <a:solidFill>
                  <a:srgbClr val="23282C"/>
                </a:solidFill>
                <a:latin typeface="Arial" panose="020B0604020202020204" pitchFamily="34" charset="0"/>
                <a:cs typeface="Arial" panose="020B0604020202020204" pitchFamily="34" charset="0"/>
              </a:rPr>
              <a:t>donde </a:t>
            </a:r>
            <a:r>
              <a:rPr lang="es-MX" sz="1800" dirty="0">
                <a:solidFill>
                  <a:srgbClr val="23282C"/>
                </a:solidFill>
                <a:latin typeface="Arial" panose="020B0604020202020204" pitchFamily="34" charset="0"/>
                <a:cs typeface="Arial" panose="020B0604020202020204" pitchFamily="34" charset="0"/>
              </a:rPr>
              <a:t>se abordaron temas de Prevención de adicciones, Tecnología, ¿amiga o enemiga?, ¿Cómo hablo de sexualidad con mis hijos? Matrimonio infantil y Desaparición forzada de personas</a:t>
            </a:r>
            <a:r>
              <a:rPr lang="es-MX" sz="1800" dirty="0" smtClean="0">
                <a:solidFill>
                  <a:srgbClr val="23282C"/>
                </a:solidFill>
                <a:latin typeface="Arial" panose="020B0604020202020204" pitchFamily="34" charset="0"/>
                <a:cs typeface="Arial" panose="020B0604020202020204" pitchFamily="34" charset="0"/>
              </a:rPr>
              <a:t>. </a:t>
            </a:r>
          </a:p>
          <a:p>
            <a:pPr algn="just">
              <a:buFont typeface="Wingdings" panose="05000000000000000000" pitchFamily="2" charset="2"/>
              <a:buChar char="Ø"/>
            </a:pPr>
            <a:r>
              <a:rPr lang="es-MX" sz="1800" dirty="0">
                <a:solidFill>
                  <a:srgbClr val="23282C"/>
                </a:solidFill>
                <a:latin typeface="Arial" panose="020B0604020202020204" pitchFamily="34" charset="0"/>
                <a:cs typeface="Arial" panose="020B0604020202020204" pitchFamily="34" charset="0"/>
              </a:rPr>
              <a:t>Se desarrolló </a:t>
            </a:r>
            <a:r>
              <a:rPr lang="es-MX" sz="1800" dirty="0" smtClean="0">
                <a:solidFill>
                  <a:srgbClr val="23282C"/>
                </a:solidFill>
                <a:latin typeface="Arial" panose="020B0604020202020204" pitchFamily="34" charset="0"/>
                <a:cs typeface="Arial" panose="020B0604020202020204" pitchFamily="34" charset="0"/>
              </a:rPr>
              <a:t>el día 16 de febrero, sesión </a:t>
            </a:r>
            <a:r>
              <a:rPr lang="es-MX" sz="1800" dirty="0">
                <a:solidFill>
                  <a:srgbClr val="23282C"/>
                </a:solidFill>
                <a:latin typeface="Arial" panose="020B0604020202020204" pitchFamily="34" charset="0"/>
                <a:cs typeface="Arial" panose="020B0604020202020204" pitchFamily="34" charset="0"/>
              </a:rPr>
              <a:t>de RECREA FAMILIA en la </a:t>
            </a:r>
            <a:r>
              <a:rPr lang="es-MX" sz="1800" dirty="0" smtClean="0">
                <a:solidFill>
                  <a:srgbClr val="23282C"/>
                </a:solidFill>
                <a:latin typeface="Arial" panose="020B0604020202020204" pitchFamily="34" charset="0"/>
                <a:cs typeface="Arial" panose="020B0604020202020204" pitchFamily="34" charset="0"/>
              </a:rPr>
              <a:t>Primaria “Enrique </a:t>
            </a:r>
            <a:r>
              <a:rPr lang="es-MX" sz="1800" dirty="0">
                <a:solidFill>
                  <a:srgbClr val="23282C"/>
                </a:solidFill>
                <a:latin typeface="Arial" panose="020B0604020202020204" pitchFamily="34" charset="0"/>
                <a:cs typeface="Arial" panose="020B0604020202020204" pitchFamily="34" charset="0"/>
              </a:rPr>
              <a:t>González </a:t>
            </a:r>
            <a:r>
              <a:rPr lang="es-MX" sz="1800" dirty="0" smtClean="0">
                <a:solidFill>
                  <a:srgbClr val="23282C"/>
                </a:solidFill>
                <a:latin typeface="Arial" panose="020B0604020202020204" pitchFamily="34" charset="0"/>
                <a:cs typeface="Arial" panose="020B0604020202020204" pitchFamily="34" charset="0"/>
              </a:rPr>
              <a:t>Martínez”, </a:t>
            </a:r>
            <a:r>
              <a:rPr lang="es-MX" sz="1800" dirty="0">
                <a:solidFill>
                  <a:srgbClr val="23282C"/>
                </a:solidFill>
                <a:latin typeface="Arial" panose="020B0604020202020204" pitchFamily="34" charset="0"/>
                <a:cs typeface="Arial" panose="020B0604020202020204" pitchFamily="34" charset="0"/>
              </a:rPr>
              <a:t>con la presencia de 34 padres de </a:t>
            </a:r>
            <a:r>
              <a:rPr lang="es-MX" sz="1800" dirty="0" smtClean="0">
                <a:solidFill>
                  <a:srgbClr val="23282C"/>
                </a:solidFill>
                <a:latin typeface="Arial" panose="020B0604020202020204" pitchFamily="34" charset="0"/>
                <a:cs typeface="Arial" panose="020B0604020202020204" pitchFamily="34" charset="0"/>
              </a:rPr>
              <a:t>familia.</a:t>
            </a:r>
          </a:p>
          <a:p>
            <a:pPr algn="just">
              <a:buFont typeface="Wingdings" panose="05000000000000000000" pitchFamily="2" charset="2"/>
              <a:buChar char="Ø"/>
            </a:pP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smtClean="0"/>
              <a:t> </a:t>
            </a:r>
            <a:br>
              <a:rPr lang="es-MX" sz="3600" b="1" dirty="0" smtClean="0"/>
            </a:br>
            <a:r>
              <a:rPr lang="es-MX" sz="3600" b="1" dirty="0" smtClean="0"/>
              <a:t>  Eventos de Promoción Educativa </a:t>
            </a:r>
            <a:endParaRPr lang="es-MX" sz="3600" b="1" dirty="0"/>
          </a:p>
        </p:txBody>
      </p:sp>
      <p:sp>
        <p:nvSpPr>
          <p:cNvPr id="3" name="Marcador de contenido 2"/>
          <p:cNvSpPr>
            <a:spLocks noGrp="1"/>
          </p:cNvSpPr>
          <p:nvPr>
            <p:ph idx="1"/>
          </p:nvPr>
        </p:nvSpPr>
        <p:spPr/>
        <p:txBody>
          <a:bodyPr>
            <a:normAutofit/>
          </a:bodyPr>
          <a:lstStyle/>
          <a:p>
            <a:r>
              <a:rPr lang="es-MX" sz="1800" dirty="0" smtClean="0">
                <a:latin typeface="Arial" panose="020B0604020202020204" pitchFamily="34" charset="0"/>
                <a:cs typeface="Arial" panose="020B0604020202020204" pitchFamily="34" charset="0"/>
              </a:rPr>
              <a:t>Se llevo a cabo el fin del primer semestre de la Maestría en “Educacion con Intervención en la Practica Educativa” de MEIPE, Sede El Salto. Reiniciando clases el próximo mes de marzo.</a:t>
            </a: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258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smtClean="0"/>
              <a:t/>
            </a:r>
            <a:br>
              <a:rPr lang="es-MX" sz="3600" b="1" dirty="0" smtClean="0"/>
            </a:br>
            <a:r>
              <a:rPr lang="es-MX" sz="3600" b="1" dirty="0" smtClean="0"/>
              <a:t> Colaboración con otras Dependencias </a:t>
            </a:r>
            <a:endParaRPr lang="es-MX" sz="3600" b="1" dirty="0"/>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v"/>
            </a:pPr>
            <a:r>
              <a:rPr lang="es-MX" sz="1800" dirty="0" smtClean="0">
                <a:solidFill>
                  <a:srgbClr val="23282C"/>
                </a:solidFill>
                <a:latin typeface="Arial" panose="020B0604020202020204" pitchFamily="34" charset="0"/>
                <a:cs typeface="Arial" panose="020B0604020202020204" pitchFamily="34" charset="0"/>
              </a:rPr>
              <a:t>Se llevo a cabo el día 10 de febrero, la Feria Vocacional Municipal </a:t>
            </a:r>
            <a:r>
              <a:rPr lang="es-MX" sz="1800" dirty="0">
                <a:solidFill>
                  <a:srgbClr val="23282C"/>
                </a:solidFill>
                <a:latin typeface="Arial" panose="020B0604020202020204" pitchFamily="34" charset="0"/>
                <a:cs typeface="Arial" panose="020B0604020202020204" pitchFamily="34" charset="0"/>
              </a:rPr>
              <a:t>para los jóvenes que están por egresar de las preparatorias de El Salto (CECYTEJ EL CASTILLO, LA HIGUERA, CONALEP JUANACATLAN, PREPA REGIONAL EL SALTO). Se contó con la presencia de </a:t>
            </a:r>
            <a:r>
              <a:rPr lang="es-MX" sz="1800" dirty="0" smtClean="0">
                <a:solidFill>
                  <a:srgbClr val="23282C"/>
                </a:solidFill>
                <a:latin typeface="Arial" panose="020B0604020202020204" pitchFamily="34" charset="0"/>
                <a:cs typeface="Arial" panose="020B0604020202020204" pitchFamily="34" charset="0"/>
              </a:rPr>
              <a:t>Universidades Públicas </a:t>
            </a:r>
            <a:r>
              <a:rPr lang="es-MX" sz="1800" dirty="0">
                <a:solidFill>
                  <a:srgbClr val="23282C"/>
                </a:solidFill>
                <a:latin typeface="Arial" panose="020B0604020202020204" pitchFamily="34" charset="0"/>
                <a:cs typeface="Arial" panose="020B0604020202020204" pitchFamily="34" charset="0"/>
              </a:rPr>
              <a:t>y </a:t>
            </a:r>
            <a:r>
              <a:rPr lang="es-MX" sz="1800" dirty="0" smtClean="0">
                <a:solidFill>
                  <a:srgbClr val="23282C"/>
                </a:solidFill>
                <a:latin typeface="Arial" panose="020B0604020202020204" pitchFamily="34" charset="0"/>
                <a:cs typeface="Arial" panose="020B0604020202020204" pitchFamily="34" charset="0"/>
              </a:rPr>
              <a:t>Privadas</a:t>
            </a:r>
            <a:r>
              <a:rPr lang="es-MX" sz="1800" dirty="0">
                <a:solidFill>
                  <a:srgbClr val="23282C"/>
                </a:solidFill>
                <a:latin typeface="Arial" panose="020B0604020202020204" pitchFamily="34" charset="0"/>
                <a:cs typeface="Arial" panose="020B0604020202020204" pitchFamily="34" charset="0"/>
              </a:rPr>
              <a:t>, así como escuelas de </a:t>
            </a:r>
            <a:r>
              <a:rPr lang="es-MX" sz="1800" dirty="0" smtClean="0">
                <a:solidFill>
                  <a:srgbClr val="23282C"/>
                </a:solidFill>
                <a:latin typeface="Arial" panose="020B0604020202020204" pitchFamily="34" charset="0"/>
                <a:cs typeface="Arial" panose="020B0604020202020204" pitchFamily="34" charset="0"/>
              </a:rPr>
              <a:t>Inglés</a:t>
            </a:r>
            <a:r>
              <a:rPr lang="es-MX" sz="1800" dirty="0">
                <a:solidFill>
                  <a:srgbClr val="23282C"/>
                </a:solidFill>
                <a:latin typeface="Arial" panose="020B0604020202020204" pitchFamily="34" charset="0"/>
                <a:cs typeface="Arial" panose="020B0604020202020204" pitchFamily="34" charset="0"/>
              </a:rPr>
              <a:t>, </a:t>
            </a:r>
            <a:r>
              <a:rPr lang="es-MX" sz="1800" dirty="0" smtClean="0">
                <a:solidFill>
                  <a:srgbClr val="23282C"/>
                </a:solidFill>
                <a:latin typeface="Arial" panose="020B0604020202020204" pitchFamily="34" charset="0"/>
                <a:cs typeface="Arial" panose="020B0604020202020204" pitchFamily="34" charset="0"/>
              </a:rPr>
              <a:t>Computación </a:t>
            </a:r>
            <a:r>
              <a:rPr lang="es-MX" sz="1800" dirty="0">
                <a:solidFill>
                  <a:srgbClr val="23282C"/>
                </a:solidFill>
                <a:latin typeface="Arial" panose="020B0604020202020204" pitchFamily="34" charset="0"/>
                <a:cs typeface="Arial" panose="020B0604020202020204" pitchFamily="34" charset="0"/>
              </a:rPr>
              <a:t>para ofertar oportunidades a 350 estudiantes aproximadamente.</a:t>
            </a: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70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285750" lvl="0" indent="-285750">
              <a:buClr>
                <a:srgbClr val="E48312"/>
              </a:buClr>
              <a:buFont typeface="Wingdings" panose="05000000000000000000" pitchFamily="2" charset="2"/>
              <a:buChar char="ü"/>
            </a:pPr>
            <a:r>
              <a:rPr lang="es-MX" sz="1800" dirty="0">
                <a:solidFill>
                  <a:srgbClr val="000000">
                    <a:lumMod val="75000"/>
                    <a:lumOff val="25000"/>
                  </a:srgbClr>
                </a:solidFill>
                <a:latin typeface="Arial" panose="020B0604020202020204" pitchFamily="34" charset="0"/>
                <a:cs typeface="Arial" panose="020B0604020202020204" pitchFamily="34" charset="0"/>
              </a:rPr>
              <a:t>Febrero se Gestiono el apoyo de envió de Pipas a diferentes Planteles de nivel Preescolar, Primaria y Secundaria.</a:t>
            </a:r>
          </a:p>
          <a:p>
            <a:pPr marL="0" lvl="0" indent="0">
              <a:buClr>
                <a:srgbClr val="E48312"/>
              </a:buClr>
              <a:buNone/>
            </a:pPr>
            <a:r>
              <a:rPr lang="es-MX" sz="1400" b="1" dirty="0">
                <a:solidFill>
                  <a:srgbClr val="000000">
                    <a:lumMod val="75000"/>
                    <a:lumOff val="25000"/>
                  </a:srgbClr>
                </a:solidFill>
                <a:latin typeface="Arial" panose="020B0604020202020204" pitchFamily="34" charset="0"/>
                <a:cs typeface="Arial" panose="020B0604020202020204" pitchFamily="34" charset="0"/>
              </a:rPr>
              <a:t>                     Preescolar                                                                     Secundaria</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Melchor Ocampo (La Azucena)                                            Secundaria Técnica 98 ( La Higuera)            </a:t>
            </a:r>
          </a:p>
          <a:p>
            <a:pPr marL="0" lvl="0" indent="0">
              <a:buClr>
                <a:srgbClr val="E48312"/>
              </a:buClr>
              <a:buNone/>
            </a:pPr>
            <a:r>
              <a:rPr lang="es-MX" sz="1400" dirty="0">
                <a:solidFill>
                  <a:srgbClr val="000000">
                    <a:lumMod val="75000"/>
                    <a:lumOff val="25000"/>
                  </a:srgbClr>
                </a:solidFill>
                <a:latin typeface="Arial" panose="020B0604020202020204" pitchFamily="34" charset="0"/>
                <a:cs typeface="Arial" panose="020B0604020202020204" pitchFamily="34" charset="0"/>
              </a:rPr>
              <a:t>                                                                                                      Secundaria General 92 ( Parques del Castillo)</a:t>
            </a:r>
          </a:p>
          <a:p>
            <a:pPr marL="0" lvl="0" indent="0">
              <a:buClr>
                <a:srgbClr val="E48312"/>
              </a:buClr>
              <a:buNone/>
            </a:pPr>
            <a:r>
              <a:rPr lang="es-MX" sz="1400" b="1" dirty="0">
                <a:solidFill>
                  <a:srgbClr val="000000">
                    <a:lumMod val="75000"/>
                    <a:lumOff val="25000"/>
                  </a:srgbClr>
                </a:solidFill>
                <a:latin typeface="Arial" panose="020B0604020202020204" pitchFamily="34" charset="0"/>
                <a:cs typeface="Arial" panose="020B0604020202020204" pitchFamily="34" charset="0"/>
              </a:rPr>
              <a:t>                     Primaria</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Rene </a:t>
            </a:r>
            <a:r>
              <a:rPr lang="es-MX" sz="1400" dirty="0" err="1">
                <a:solidFill>
                  <a:srgbClr val="000000">
                    <a:lumMod val="75000"/>
                    <a:lumOff val="25000"/>
                  </a:srgbClr>
                </a:solidFill>
                <a:latin typeface="Arial" panose="020B0604020202020204" pitchFamily="34" charset="0"/>
                <a:cs typeface="Arial" panose="020B0604020202020204" pitchFamily="34" charset="0"/>
              </a:rPr>
              <a:t>Nucamendi</a:t>
            </a:r>
            <a:r>
              <a:rPr lang="es-MX" sz="1400" dirty="0">
                <a:solidFill>
                  <a:srgbClr val="000000">
                    <a:lumMod val="75000"/>
                    <a:lumOff val="25000"/>
                  </a:srgbClr>
                </a:solidFill>
                <a:latin typeface="Arial" panose="020B0604020202020204" pitchFamily="34" charset="0"/>
                <a:cs typeface="Arial" panose="020B0604020202020204" pitchFamily="34" charset="0"/>
              </a:rPr>
              <a:t> (Cabecera) 6 pipas</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Reino de Holanda ( Santa Rosa…Pintas) </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Emiliano Zapata ( Castillo) 10 pipas</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Primaria 22 de Diciembre (Fraccionamiento Las Lilas) 2 pipas</a:t>
            </a:r>
          </a:p>
          <a:p>
            <a:endParaRPr lang="es-MX" dirty="0"/>
          </a:p>
        </p:txBody>
      </p:sp>
    </p:spTree>
    <p:extLst>
      <p:ext uri="{BB962C8B-B14F-4D97-AF65-F5344CB8AC3E}">
        <p14:creationId xmlns:p14="http://schemas.microsoft.com/office/powerpoint/2010/main" val="3585340081"/>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2053</TotalTime>
  <Words>1058</Words>
  <Application>Microsoft Office PowerPoint</Application>
  <PresentationFormat>Panorámica</PresentationFormat>
  <Paragraphs>64</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-apple-system</vt:lpstr>
      <vt:lpstr>Arial</vt:lpstr>
      <vt:lpstr>Calibri</vt:lpstr>
      <vt:lpstr>Calibri Light</vt:lpstr>
      <vt:lpstr>Courier New</vt:lpstr>
      <vt:lpstr>Wingdings</vt:lpstr>
      <vt:lpstr>Retrospección</vt:lpstr>
      <vt:lpstr>Presentación de PowerPoint</vt:lpstr>
      <vt:lpstr>    Conmemoraciones Cívicas celebradas en el Municipio</vt:lpstr>
      <vt:lpstr>Presentación de PowerPoint</vt:lpstr>
      <vt:lpstr>Presentación de PowerPoint</vt:lpstr>
      <vt:lpstr>  Actividad Lúdica Pedagógica </vt:lpstr>
      <vt:lpstr>  Taller “ Recrea Familia”</vt:lpstr>
      <vt:lpstr>    Eventos de Promoción Educativa </vt:lpstr>
      <vt:lpstr>  Colaboración con otras Dependencias </vt:lpstr>
      <vt:lpstr>Presentación de PowerPoint</vt:lpstr>
      <vt:lpstr>Presentación de PowerPoint</vt:lpstr>
      <vt:lpstr>Presentación de PowerPoint</vt:lpstr>
      <vt:lpstr>Presentación de PowerPoint</vt:lpstr>
      <vt:lpstr> Gestiones </vt:lpstr>
      <vt:lpstr>  Entrega de Insumos</vt:lpstr>
      <vt:lpstr> Apoyar a los Ciudadanos para que continúen con sus estudios </vt:lpstr>
      <vt:lpstr> Implementar Proyectos de Intervención que aumenten el nivel Educativo de los ciudadanos del Municipio </vt:lpstr>
      <vt:lpstr> Otras Actividades</vt:lpstr>
      <vt:lpstr>Anexos</vt:lpstr>
      <vt:lpstr>Dirección de Educación Municipal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Educacion</cp:lastModifiedBy>
  <cp:revision>244</cp:revision>
  <dcterms:created xsi:type="dcterms:W3CDTF">2022-07-05T20:39:21Z</dcterms:created>
  <dcterms:modified xsi:type="dcterms:W3CDTF">2023-02-28T21:46:49Z</dcterms:modified>
</cp:coreProperties>
</file>