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0" r:id="rId2"/>
    <p:sldId id="264" r:id="rId3"/>
    <p:sldId id="261" r:id="rId4"/>
    <p:sldId id="263" r:id="rId5"/>
    <p:sldId id="265" r:id="rId6"/>
    <p:sldId id="266" r:id="rId7"/>
    <p:sldId id="268" r:id="rId8"/>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4660"/>
  </p:normalViewPr>
  <p:slideViewPr>
    <p:cSldViewPr snapToGrid="0">
      <p:cViewPr varScale="1">
        <p:scale>
          <a:sx n="115" d="100"/>
          <a:sy n="115" d="100"/>
        </p:scale>
        <p:origin x="318"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s-ES" smtClean="0"/>
              <a:t>Haga clic para editar el estilo de subtítulo del patrón</a:t>
            </a:r>
            <a:endParaRPr lang="en-US" dirty="0"/>
          </a:p>
        </p:txBody>
      </p:sp>
      <p:sp>
        <p:nvSpPr>
          <p:cNvPr id="4" name="Date Placeholder 3"/>
          <p:cNvSpPr>
            <a:spLocks noGrp="1"/>
          </p:cNvSpPr>
          <p:nvPr>
            <p:ph type="dt" sz="half" idx="10"/>
          </p:nvPr>
        </p:nvSpPr>
        <p:spPr/>
        <p:txBody>
          <a:bodyPr/>
          <a:lstStyle/>
          <a:p>
            <a:fld id="{6D31044A-96FB-4F83-8D97-24EAD8B0936D}" type="datetimeFigureOut">
              <a:rPr lang="es-MX" smtClean="0"/>
              <a:t>31/03/2023</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891148C6-46CC-425E-A16F-A488C0CD5D26}" type="slidenum">
              <a:rPr lang="es-MX" smtClean="0"/>
              <a:t>‹Nº›</a:t>
            </a:fld>
            <a:endParaRPr lang="es-MX"/>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654142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6D31044A-96FB-4F83-8D97-24EAD8B0936D}" type="datetimeFigureOut">
              <a:rPr lang="es-MX" smtClean="0"/>
              <a:t>31/03/2023</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891148C6-46CC-425E-A16F-A488C0CD5D26}" type="slidenum">
              <a:rPr lang="es-MX" smtClean="0"/>
              <a:t>‹Nº›</a:t>
            </a:fld>
            <a:endParaRPr lang="es-MX"/>
          </a:p>
        </p:txBody>
      </p:sp>
    </p:spTree>
    <p:extLst>
      <p:ext uri="{BB962C8B-B14F-4D97-AF65-F5344CB8AC3E}">
        <p14:creationId xmlns:p14="http://schemas.microsoft.com/office/powerpoint/2010/main" val="39074648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6D31044A-96FB-4F83-8D97-24EAD8B0936D}" type="datetimeFigureOut">
              <a:rPr lang="es-MX" smtClean="0"/>
              <a:t>31/03/2023</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891148C6-46CC-425E-A16F-A488C0CD5D26}" type="slidenum">
              <a:rPr lang="es-MX" smtClean="0"/>
              <a:t>‹Nº›</a:t>
            </a:fld>
            <a:endParaRPr lang="es-MX"/>
          </a:p>
        </p:txBody>
      </p:sp>
    </p:spTree>
    <p:extLst>
      <p:ext uri="{BB962C8B-B14F-4D97-AF65-F5344CB8AC3E}">
        <p14:creationId xmlns:p14="http://schemas.microsoft.com/office/powerpoint/2010/main" val="42485697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6D31044A-96FB-4F83-8D97-24EAD8B0936D}" type="datetimeFigureOut">
              <a:rPr lang="es-MX" smtClean="0"/>
              <a:t>31/03/2023</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891148C6-46CC-425E-A16F-A488C0CD5D26}" type="slidenum">
              <a:rPr lang="es-MX" smtClean="0"/>
              <a:t>‹Nº›</a:t>
            </a:fld>
            <a:endParaRPr lang="es-MX"/>
          </a:p>
        </p:txBody>
      </p:sp>
    </p:spTree>
    <p:extLst>
      <p:ext uri="{BB962C8B-B14F-4D97-AF65-F5344CB8AC3E}">
        <p14:creationId xmlns:p14="http://schemas.microsoft.com/office/powerpoint/2010/main" val="31674554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6D31044A-96FB-4F83-8D97-24EAD8B0936D}" type="datetimeFigureOut">
              <a:rPr lang="es-MX" smtClean="0"/>
              <a:t>31/03/2023</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891148C6-46CC-425E-A16F-A488C0CD5D26}" type="slidenum">
              <a:rPr lang="es-MX" smtClean="0"/>
              <a:t>‹Nº›</a:t>
            </a:fld>
            <a:endParaRPr lang="es-MX"/>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323687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6D31044A-96FB-4F83-8D97-24EAD8B0936D}" type="datetimeFigureOut">
              <a:rPr lang="es-MX" smtClean="0"/>
              <a:t>31/03/2023</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891148C6-46CC-425E-A16F-A488C0CD5D26}" type="slidenum">
              <a:rPr lang="es-MX" smtClean="0"/>
              <a:t>‹Nº›</a:t>
            </a:fld>
            <a:endParaRPr lang="es-MX"/>
          </a:p>
        </p:txBody>
      </p:sp>
    </p:spTree>
    <p:extLst>
      <p:ext uri="{BB962C8B-B14F-4D97-AF65-F5344CB8AC3E}">
        <p14:creationId xmlns:p14="http://schemas.microsoft.com/office/powerpoint/2010/main" val="18914218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Content Placeholder 3"/>
          <p:cNvSpPr>
            <a:spLocks noGrp="1"/>
          </p:cNvSpPr>
          <p:nvPr>
            <p:ph sz="half" idx="2"/>
          </p:nvPr>
        </p:nvSpPr>
        <p:spPr>
          <a:xfrm>
            <a:off x="1097280" y="2582334"/>
            <a:ext cx="4937760" cy="3378200"/>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Content Placeholder 5"/>
          <p:cNvSpPr>
            <a:spLocks noGrp="1"/>
          </p:cNvSpPr>
          <p:nvPr>
            <p:ph sz="quarter" idx="4"/>
          </p:nvPr>
        </p:nvSpPr>
        <p:spPr>
          <a:xfrm>
            <a:off x="6217920" y="2582334"/>
            <a:ext cx="4937760" cy="3378200"/>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6D31044A-96FB-4F83-8D97-24EAD8B0936D}" type="datetimeFigureOut">
              <a:rPr lang="es-MX" smtClean="0"/>
              <a:t>31/03/2023</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891148C6-46CC-425E-A16F-A488C0CD5D26}" type="slidenum">
              <a:rPr lang="es-MX" smtClean="0"/>
              <a:t>‹Nº›</a:t>
            </a:fld>
            <a:endParaRPr lang="es-MX"/>
          </a:p>
        </p:txBody>
      </p:sp>
    </p:spTree>
    <p:extLst>
      <p:ext uri="{BB962C8B-B14F-4D97-AF65-F5344CB8AC3E}">
        <p14:creationId xmlns:p14="http://schemas.microsoft.com/office/powerpoint/2010/main" val="12099218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6D31044A-96FB-4F83-8D97-24EAD8B0936D}" type="datetimeFigureOut">
              <a:rPr lang="es-MX" smtClean="0"/>
              <a:t>31/03/2023</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891148C6-46CC-425E-A16F-A488C0CD5D26}" type="slidenum">
              <a:rPr lang="es-MX" smtClean="0"/>
              <a:t>‹Nº›</a:t>
            </a:fld>
            <a:endParaRPr lang="es-MX"/>
          </a:p>
        </p:txBody>
      </p:sp>
    </p:spTree>
    <p:extLst>
      <p:ext uri="{BB962C8B-B14F-4D97-AF65-F5344CB8AC3E}">
        <p14:creationId xmlns:p14="http://schemas.microsoft.com/office/powerpoint/2010/main" val="351915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6D31044A-96FB-4F83-8D97-24EAD8B0936D}" type="datetimeFigureOut">
              <a:rPr lang="es-MX" smtClean="0"/>
              <a:t>31/03/2023</a:t>
            </a:fld>
            <a:endParaRPr lang="es-MX"/>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s-MX"/>
          </a:p>
        </p:txBody>
      </p:sp>
      <p:sp>
        <p:nvSpPr>
          <p:cNvPr id="9" name="Slide Number Placeholder 8"/>
          <p:cNvSpPr>
            <a:spLocks noGrp="1"/>
          </p:cNvSpPr>
          <p:nvPr>
            <p:ph type="sldNum" sz="quarter" idx="12"/>
          </p:nvPr>
        </p:nvSpPr>
        <p:spPr/>
        <p:txBody>
          <a:bodyPr/>
          <a:lstStyle/>
          <a:p>
            <a:fld id="{891148C6-46CC-425E-A16F-A488C0CD5D26}" type="slidenum">
              <a:rPr lang="es-MX" smtClean="0"/>
              <a:t>‹Nº›</a:t>
            </a:fld>
            <a:endParaRPr lang="es-MX"/>
          </a:p>
        </p:txBody>
      </p:sp>
    </p:spTree>
    <p:extLst>
      <p:ext uri="{BB962C8B-B14F-4D97-AF65-F5344CB8AC3E}">
        <p14:creationId xmlns:p14="http://schemas.microsoft.com/office/powerpoint/2010/main" val="41061589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6D31044A-96FB-4F83-8D97-24EAD8B0936D}" type="datetimeFigureOut">
              <a:rPr lang="es-MX" smtClean="0"/>
              <a:t>31/03/2023</a:t>
            </a:fld>
            <a:endParaRPr lang="es-MX"/>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s-MX"/>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891148C6-46CC-425E-A16F-A488C0CD5D26}" type="slidenum">
              <a:rPr lang="es-MX" smtClean="0"/>
              <a:t>‹Nº›</a:t>
            </a:fld>
            <a:endParaRPr lang="es-MX"/>
          </a:p>
        </p:txBody>
      </p:sp>
    </p:spTree>
    <p:extLst>
      <p:ext uri="{BB962C8B-B14F-4D97-AF65-F5344CB8AC3E}">
        <p14:creationId xmlns:p14="http://schemas.microsoft.com/office/powerpoint/2010/main" val="33186926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6D31044A-96FB-4F83-8D97-24EAD8B0936D}" type="datetimeFigureOut">
              <a:rPr lang="es-MX" smtClean="0"/>
              <a:t>31/03/2023</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891148C6-46CC-425E-A16F-A488C0CD5D26}" type="slidenum">
              <a:rPr lang="es-MX" smtClean="0"/>
              <a:t>‹Nº›</a:t>
            </a:fld>
            <a:endParaRPr lang="es-MX"/>
          </a:p>
        </p:txBody>
      </p:sp>
    </p:spTree>
    <p:extLst>
      <p:ext uri="{BB962C8B-B14F-4D97-AF65-F5344CB8AC3E}">
        <p14:creationId xmlns:p14="http://schemas.microsoft.com/office/powerpoint/2010/main" val="41408503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6D31044A-96FB-4F83-8D97-24EAD8B0936D}" type="datetimeFigureOut">
              <a:rPr lang="es-MX" smtClean="0"/>
              <a:t>31/03/2023</a:t>
            </a:fld>
            <a:endParaRPr lang="es-MX"/>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s-MX"/>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891148C6-46CC-425E-A16F-A488C0CD5D26}" type="slidenum">
              <a:rPr lang="es-MX" smtClean="0"/>
              <a:t>‹Nº›</a:t>
            </a:fld>
            <a:endParaRPr lang="es-MX"/>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4084559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4445" y="480930"/>
            <a:ext cx="1925002" cy="1925002"/>
          </a:xfrm>
          <a:prstGeom prst="rect">
            <a:avLst/>
          </a:prstGeom>
        </p:spPr>
      </p:pic>
      <p:pic>
        <p:nvPicPr>
          <p:cNvPr id="5" name="Imagen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47488" y="790368"/>
            <a:ext cx="3547642" cy="1059635"/>
          </a:xfrm>
          <a:prstGeom prst="rect">
            <a:avLst/>
          </a:prstGeom>
        </p:spPr>
      </p:pic>
      <p:sp>
        <p:nvSpPr>
          <p:cNvPr id="6" name="CuadroTexto 5"/>
          <p:cNvSpPr txBox="1"/>
          <p:nvPr/>
        </p:nvSpPr>
        <p:spPr>
          <a:xfrm>
            <a:off x="1415333" y="3427012"/>
            <a:ext cx="8950638" cy="1107996"/>
          </a:xfrm>
          <a:prstGeom prst="rect">
            <a:avLst/>
          </a:prstGeom>
          <a:noFill/>
        </p:spPr>
        <p:txBody>
          <a:bodyPr wrap="square" rtlCol="0">
            <a:spAutoFit/>
          </a:bodyPr>
          <a:lstStyle/>
          <a:p>
            <a:r>
              <a:rPr lang="es-MX" sz="6600" dirty="0" smtClean="0">
                <a:latin typeface="Arabic Typesetting" panose="03020402040406030203" pitchFamily="66" charset="-78"/>
                <a:cs typeface="Arabic Typesetting" panose="03020402040406030203" pitchFamily="66" charset="-78"/>
              </a:rPr>
              <a:t>Informe del mes de Marzo </a:t>
            </a:r>
            <a:endParaRPr lang="es-MX" sz="6600" dirty="0">
              <a:latin typeface="Arabic Typesetting" panose="03020402040406030203" pitchFamily="66" charset="-78"/>
              <a:cs typeface="Arabic Typesetting" panose="03020402040406030203" pitchFamily="66" charset="-78"/>
            </a:endParaRPr>
          </a:p>
        </p:txBody>
      </p:sp>
      <p:sp>
        <p:nvSpPr>
          <p:cNvPr id="7" name="CuadroTexto 6"/>
          <p:cNvSpPr txBox="1"/>
          <p:nvPr/>
        </p:nvSpPr>
        <p:spPr>
          <a:xfrm>
            <a:off x="7673008" y="4442675"/>
            <a:ext cx="3196425" cy="369332"/>
          </a:xfrm>
          <a:prstGeom prst="rect">
            <a:avLst/>
          </a:prstGeom>
          <a:noFill/>
        </p:spPr>
        <p:txBody>
          <a:bodyPr wrap="square" rtlCol="0">
            <a:spAutoFit/>
          </a:bodyPr>
          <a:lstStyle/>
          <a:p>
            <a:r>
              <a:rPr lang="es-MX" b="1" dirty="0" smtClean="0">
                <a:solidFill>
                  <a:schemeClr val="accent1"/>
                </a:solidFill>
                <a:latin typeface="Aharoni" panose="02010803020104030203" pitchFamily="2" charset="-79"/>
                <a:cs typeface="Aharoni" panose="02010803020104030203" pitchFamily="2" charset="-79"/>
              </a:rPr>
              <a:t>Participación Ciudadana</a:t>
            </a:r>
            <a:endParaRPr lang="es-MX" b="1" dirty="0">
              <a:solidFill>
                <a:schemeClr val="accent1"/>
              </a:solidFill>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18820969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a:extLst>
              <a:ext uri="{28A0092B-C50C-407E-A947-70E740481C1C}">
                <a14:useLocalDpi xmlns:a14="http://schemas.microsoft.com/office/drawing/2010/main" val="0"/>
              </a:ext>
            </a:extLst>
          </a:blip>
          <a:srcRect l="33539" t="50890" r="30862" b="26453"/>
          <a:stretch/>
        </p:blipFill>
        <p:spPr>
          <a:xfrm>
            <a:off x="794758" y="557611"/>
            <a:ext cx="3580688" cy="1281870"/>
          </a:xfrm>
          <a:prstGeom prst="rect">
            <a:avLst/>
          </a:prstGeom>
        </p:spPr>
      </p:pic>
      <p:sp>
        <p:nvSpPr>
          <p:cNvPr id="3" name="CuadroTexto 2"/>
          <p:cNvSpPr txBox="1"/>
          <p:nvPr/>
        </p:nvSpPr>
        <p:spPr>
          <a:xfrm>
            <a:off x="2424156" y="2050529"/>
            <a:ext cx="7454782" cy="1754326"/>
          </a:xfrm>
          <a:prstGeom prst="rect">
            <a:avLst/>
          </a:prstGeom>
          <a:noFill/>
        </p:spPr>
        <p:txBody>
          <a:bodyPr wrap="square" rtlCol="0">
            <a:spAutoFit/>
          </a:bodyPr>
          <a:lstStyle/>
          <a:p>
            <a:pPr algn="just"/>
            <a:r>
              <a:rPr lang="es-MX" dirty="0" smtClean="0"/>
              <a:t>El día </a:t>
            </a:r>
            <a:r>
              <a:rPr lang="es-MX" i="1" dirty="0" smtClean="0"/>
              <a:t>2 de enero del 2023</a:t>
            </a:r>
            <a:r>
              <a:rPr lang="es-MX" dirty="0" smtClean="0"/>
              <a:t>, la dirección de </a:t>
            </a:r>
            <a:r>
              <a:rPr lang="es-MX" b="1" dirty="0" smtClean="0"/>
              <a:t>Participación Ciudadana </a:t>
            </a:r>
            <a:r>
              <a:rPr lang="es-MX" dirty="0" smtClean="0"/>
              <a:t>comenzó a poner en practica uno de los </a:t>
            </a:r>
            <a:r>
              <a:rPr lang="es-MX" dirty="0" smtClean="0">
                <a:solidFill>
                  <a:schemeClr val="accent1"/>
                </a:solidFill>
              </a:rPr>
              <a:t>mecanismos del participación ciudadana, </a:t>
            </a:r>
            <a:r>
              <a:rPr lang="es-MX" dirty="0" smtClean="0"/>
              <a:t>siendo ya este el quinto año consecutivo del </a:t>
            </a:r>
            <a:r>
              <a:rPr lang="es-MX" b="1" dirty="0" smtClean="0">
                <a:solidFill>
                  <a:schemeClr val="bg1">
                    <a:lumMod val="50000"/>
                  </a:schemeClr>
                </a:solidFill>
              </a:rPr>
              <a:t>“Presupuesto Participativo 2023”, </a:t>
            </a:r>
            <a:r>
              <a:rPr lang="es-MX" dirty="0" smtClean="0"/>
              <a:t>lo cual el personal de dicha dirección se encuentra en las diferentes  centros de cobros del municipio como lo es: </a:t>
            </a:r>
          </a:p>
          <a:p>
            <a:endParaRPr lang="es-MX" dirty="0"/>
          </a:p>
        </p:txBody>
      </p:sp>
      <p:sp>
        <p:nvSpPr>
          <p:cNvPr id="5" name="Rectángulo 4"/>
          <p:cNvSpPr/>
          <p:nvPr/>
        </p:nvSpPr>
        <p:spPr>
          <a:xfrm>
            <a:off x="2585102" y="4087328"/>
            <a:ext cx="6822392" cy="3139321"/>
          </a:xfrm>
          <a:prstGeom prst="rect">
            <a:avLst/>
          </a:prstGeom>
        </p:spPr>
        <p:txBody>
          <a:bodyPr wrap="square" numCol="2">
            <a:spAutoFit/>
          </a:bodyPr>
          <a:lstStyle/>
          <a:p>
            <a:pPr marL="285750" indent="-285750">
              <a:buFont typeface="Wingdings" panose="05000000000000000000" pitchFamily="2" charset="2"/>
              <a:buChar char="§"/>
            </a:pPr>
            <a:r>
              <a:rPr lang="es-MX" dirty="0" smtClean="0"/>
              <a:t>Cabecera Municipal </a:t>
            </a:r>
          </a:p>
          <a:p>
            <a:pPr marL="285750" indent="-285750">
              <a:buFont typeface="Wingdings" panose="05000000000000000000" pitchFamily="2" charset="2"/>
              <a:buChar char="§"/>
            </a:pPr>
            <a:r>
              <a:rPr lang="es-MX" dirty="0" smtClean="0"/>
              <a:t>San José del Verde </a:t>
            </a:r>
          </a:p>
          <a:p>
            <a:pPr marL="285750" indent="-285750">
              <a:buFont typeface="Wingdings" panose="05000000000000000000" pitchFamily="2" charset="2"/>
              <a:buChar char="§"/>
            </a:pPr>
            <a:r>
              <a:rPr lang="es-MX" dirty="0" smtClean="0"/>
              <a:t>San José del Quince </a:t>
            </a:r>
          </a:p>
          <a:p>
            <a:pPr marL="285750" indent="-285750">
              <a:buFont typeface="Wingdings" panose="05000000000000000000" pitchFamily="2" charset="2"/>
              <a:buChar char="§"/>
            </a:pPr>
            <a:r>
              <a:rPr lang="es-MX" dirty="0" smtClean="0"/>
              <a:t>Obras publicas </a:t>
            </a:r>
          </a:p>
          <a:p>
            <a:pPr marL="285750" indent="-285750">
              <a:buFont typeface="Wingdings" panose="05000000000000000000" pitchFamily="2" charset="2"/>
              <a:buChar char="Ø"/>
            </a:pPr>
            <a:endParaRPr lang="es-MX" dirty="0" smtClean="0"/>
          </a:p>
          <a:p>
            <a:pPr marL="285750" indent="-285750">
              <a:buFont typeface="Wingdings" panose="05000000000000000000" pitchFamily="2" charset="2"/>
              <a:buChar char="Ø"/>
            </a:pPr>
            <a:endParaRPr lang="es-MX" dirty="0" smtClean="0"/>
          </a:p>
          <a:p>
            <a:pPr marL="285750" indent="-285750">
              <a:buFont typeface="Wingdings" panose="05000000000000000000" pitchFamily="2" charset="2"/>
              <a:buChar char="Ø"/>
            </a:pPr>
            <a:endParaRPr lang="es-MX" dirty="0" smtClean="0"/>
          </a:p>
          <a:p>
            <a:endParaRPr lang="es-MX" dirty="0" smtClean="0"/>
          </a:p>
          <a:p>
            <a:endParaRPr lang="es-MX" dirty="0"/>
          </a:p>
          <a:p>
            <a:endParaRPr lang="es-MX" dirty="0" smtClean="0"/>
          </a:p>
          <a:p>
            <a:endParaRPr lang="es-MX" dirty="0" smtClean="0"/>
          </a:p>
          <a:p>
            <a:pPr marL="285750" indent="-285750">
              <a:buFont typeface="Wingdings" panose="05000000000000000000" pitchFamily="2" charset="2"/>
              <a:buChar char="§"/>
            </a:pPr>
            <a:r>
              <a:rPr lang="es-MX" dirty="0" smtClean="0"/>
              <a:t> San José del Castillo</a:t>
            </a:r>
          </a:p>
          <a:p>
            <a:pPr marL="285750" indent="-285750">
              <a:buFont typeface="Wingdings" panose="05000000000000000000" pitchFamily="2" charset="2"/>
              <a:buChar char="§"/>
            </a:pPr>
            <a:r>
              <a:rPr lang="es-MX" dirty="0" smtClean="0"/>
              <a:t>Pintas</a:t>
            </a:r>
          </a:p>
          <a:p>
            <a:pPr marL="285750" indent="-285750">
              <a:buFont typeface="Wingdings" panose="05000000000000000000" pitchFamily="2" charset="2"/>
              <a:buChar char="§"/>
            </a:pPr>
            <a:r>
              <a:rPr lang="es-MX" dirty="0" smtClean="0"/>
              <a:t>Pintitas. </a:t>
            </a:r>
          </a:p>
          <a:p>
            <a:pPr marL="285750" indent="-285750">
              <a:buFont typeface="Wingdings" panose="05000000000000000000" pitchFamily="2" charset="2"/>
              <a:buChar char="§"/>
            </a:pPr>
            <a:r>
              <a:rPr lang="es-MX" dirty="0" smtClean="0"/>
              <a:t>Casa de la cultura </a:t>
            </a:r>
            <a:endParaRPr lang="es-MX" dirty="0"/>
          </a:p>
        </p:txBody>
      </p:sp>
      <p:pic>
        <p:nvPicPr>
          <p:cNvPr id="6" name="Imagen 5"/>
          <p:cNvPicPr>
            <a:picLocks noChangeAspect="1"/>
          </p:cNvPicPr>
          <p:nvPr/>
        </p:nvPicPr>
        <p:blipFill>
          <a:blip r:embed="rId3"/>
          <a:stretch>
            <a:fillRect/>
          </a:stretch>
        </p:blipFill>
        <p:spPr>
          <a:xfrm>
            <a:off x="8809716" y="3665193"/>
            <a:ext cx="2639797" cy="2176461"/>
          </a:xfrm>
          <a:prstGeom prst="rect">
            <a:avLst/>
          </a:prstGeom>
        </p:spPr>
      </p:pic>
    </p:spTree>
    <p:extLst>
      <p:ext uri="{BB962C8B-B14F-4D97-AF65-F5344CB8AC3E}">
        <p14:creationId xmlns:p14="http://schemas.microsoft.com/office/powerpoint/2010/main" val="20817438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1053924" y="635528"/>
            <a:ext cx="3548180" cy="1054699"/>
          </a:xfrm>
          <a:prstGeom prst="rect">
            <a:avLst/>
          </a:prstGeom>
        </p:spPr>
      </p:pic>
      <p:sp>
        <p:nvSpPr>
          <p:cNvPr id="3" name="CuadroTexto 2"/>
          <p:cNvSpPr txBox="1"/>
          <p:nvPr/>
        </p:nvSpPr>
        <p:spPr>
          <a:xfrm>
            <a:off x="2560317" y="2246244"/>
            <a:ext cx="7347007" cy="1754326"/>
          </a:xfrm>
          <a:prstGeom prst="rect">
            <a:avLst/>
          </a:prstGeom>
          <a:noFill/>
        </p:spPr>
        <p:txBody>
          <a:bodyPr wrap="square" rtlCol="0">
            <a:spAutoFit/>
          </a:bodyPr>
          <a:lstStyle/>
          <a:p>
            <a:pPr algn="just"/>
            <a:r>
              <a:rPr lang="es-MX" dirty="0" smtClean="0"/>
              <a:t>El día </a:t>
            </a:r>
            <a:r>
              <a:rPr lang="es-MX" i="1" dirty="0" smtClean="0"/>
              <a:t>1 de marzo </a:t>
            </a:r>
            <a:r>
              <a:rPr lang="es-MX" dirty="0" smtClean="0"/>
              <a:t>en la delegación de San José del Castillo se llevo acabo una reunión con vecinos, estando  presentes: Jefatura de Gabinete, Coordinador de Delegaciones, Delegado de Zona, Planeación y Evaluación a si como Participación Ciudadana. En la reunión fue tomado el tema del agua donde funcionarios públicos se comprometieron a bastecer con pipas a los ciudadanos afectados por este motivo.</a:t>
            </a:r>
            <a:endParaRPr lang="es-MX" dirty="0"/>
          </a:p>
        </p:txBody>
      </p:sp>
      <p:sp>
        <p:nvSpPr>
          <p:cNvPr id="4" name="Rectángulo 3"/>
          <p:cNvSpPr/>
          <p:nvPr/>
        </p:nvSpPr>
        <p:spPr>
          <a:xfrm>
            <a:off x="2560317" y="4266936"/>
            <a:ext cx="7347007" cy="923330"/>
          </a:xfrm>
          <a:prstGeom prst="rect">
            <a:avLst/>
          </a:prstGeom>
        </p:spPr>
        <p:txBody>
          <a:bodyPr wrap="square">
            <a:spAutoFit/>
          </a:bodyPr>
          <a:lstStyle/>
          <a:p>
            <a:pPr algn="just"/>
            <a:r>
              <a:rPr lang="es-MX" dirty="0"/>
              <a:t>El día 1,2,3 y 6 de marzo la dirección de Participación Ciudadana llevo acaba una socialización por San José del Castillo, visitando casa por casa realizando un censo de los ciudadanos que les llega el servicio del  agua. </a:t>
            </a:r>
          </a:p>
        </p:txBody>
      </p:sp>
    </p:spTree>
    <p:extLst>
      <p:ext uri="{BB962C8B-B14F-4D97-AF65-F5344CB8AC3E}">
        <p14:creationId xmlns:p14="http://schemas.microsoft.com/office/powerpoint/2010/main" val="27201982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1053924" y="635528"/>
            <a:ext cx="3548180" cy="1054699"/>
          </a:xfrm>
          <a:prstGeom prst="rect">
            <a:avLst/>
          </a:prstGeom>
        </p:spPr>
      </p:pic>
      <p:sp>
        <p:nvSpPr>
          <p:cNvPr id="3" name="CuadroTexto 2"/>
          <p:cNvSpPr txBox="1"/>
          <p:nvPr/>
        </p:nvSpPr>
        <p:spPr>
          <a:xfrm>
            <a:off x="2518757" y="2942705"/>
            <a:ext cx="7198821" cy="1200329"/>
          </a:xfrm>
          <a:prstGeom prst="rect">
            <a:avLst/>
          </a:prstGeom>
          <a:noFill/>
        </p:spPr>
        <p:txBody>
          <a:bodyPr wrap="square" rtlCol="0">
            <a:spAutoFit/>
          </a:bodyPr>
          <a:lstStyle/>
          <a:p>
            <a:pPr algn="ctr"/>
            <a:r>
              <a:rPr lang="es-MX" dirty="0" smtClean="0"/>
              <a:t>El 16 de marzo la </a:t>
            </a:r>
            <a:r>
              <a:rPr lang="es-MX" i="1" dirty="0" smtClean="0"/>
              <a:t>Dirección de Promoción Económica </a:t>
            </a:r>
            <a:r>
              <a:rPr lang="es-MX" dirty="0" smtClean="0"/>
              <a:t>le hizo una invitación al </a:t>
            </a:r>
            <a:r>
              <a:rPr lang="es-MX" i="1" dirty="0" smtClean="0"/>
              <a:t>Director de Participación Ciudadana  </a:t>
            </a:r>
            <a:r>
              <a:rPr lang="es-MX" dirty="0" smtClean="0"/>
              <a:t>para orientar a los ciudadanos comerciantes sobre administrar sus negocios donde se tomaron temas del RFC, cambio de régimen, cambio de domicilio en el RFC. </a:t>
            </a:r>
            <a:endParaRPr lang="es-MX" dirty="0"/>
          </a:p>
        </p:txBody>
      </p:sp>
    </p:spTree>
    <p:extLst>
      <p:ext uri="{BB962C8B-B14F-4D97-AF65-F5344CB8AC3E}">
        <p14:creationId xmlns:p14="http://schemas.microsoft.com/office/powerpoint/2010/main" val="23673737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1053924" y="635528"/>
            <a:ext cx="3548180" cy="1054699"/>
          </a:xfrm>
          <a:prstGeom prst="rect">
            <a:avLst/>
          </a:prstGeom>
        </p:spPr>
      </p:pic>
      <p:pic>
        <p:nvPicPr>
          <p:cNvPr id="3" name="Imagen 2"/>
          <p:cNvPicPr>
            <a:picLocks noChangeAspect="1"/>
          </p:cNvPicPr>
          <p:nvPr/>
        </p:nvPicPr>
        <p:blipFill>
          <a:blip r:embed="rId3"/>
          <a:stretch>
            <a:fillRect/>
          </a:stretch>
        </p:blipFill>
        <p:spPr>
          <a:xfrm>
            <a:off x="7880465" y="2393716"/>
            <a:ext cx="3638204" cy="2728652"/>
          </a:xfrm>
          <a:prstGeom prst="rect">
            <a:avLst/>
          </a:prstGeom>
        </p:spPr>
      </p:pic>
      <p:sp>
        <p:nvSpPr>
          <p:cNvPr id="4" name="CuadroTexto 3"/>
          <p:cNvSpPr txBox="1"/>
          <p:nvPr/>
        </p:nvSpPr>
        <p:spPr>
          <a:xfrm>
            <a:off x="1429790" y="2814044"/>
            <a:ext cx="6026727" cy="2308324"/>
          </a:xfrm>
          <a:prstGeom prst="rect">
            <a:avLst/>
          </a:prstGeom>
          <a:noFill/>
        </p:spPr>
        <p:txBody>
          <a:bodyPr wrap="square" rtlCol="0">
            <a:spAutoFit/>
          </a:bodyPr>
          <a:lstStyle/>
          <a:p>
            <a:pPr algn="just"/>
            <a:r>
              <a:rPr lang="es-MX" i="1" dirty="0" smtClean="0"/>
              <a:t>17 de marzo</a:t>
            </a:r>
            <a:r>
              <a:rPr lang="es-MX" dirty="0" smtClean="0"/>
              <a:t>, La </a:t>
            </a:r>
            <a:r>
              <a:rPr lang="es-MX" dirty="0"/>
              <a:t>dirección de </a:t>
            </a:r>
            <a:r>
              <a:rPr lang="es-MX" i="1" dirty="0"/>
              <a:t>Participación </a:t>
            </a:r>
            <a:r>
              <a:rPr lang="es-MX" i="1" dirty="0" smtClean="0"/>
              <a:t>Ciudadana</a:t>
            </a:r>
            <a:r>
              <a:rPr lang="es-MX" dirty="0" smtClean="0"/>
              <a:t>, </a:t>
            </a:r>
            <a:r>
              <a:rPr lang="es-MX" dirty="0"/>
              <a:t>participo </a:t>
            </a:r>
            <a:r>
              <a:rPr lang="es-MX" dirty="0" smtClean="0"/>
              <a:t>en un taller implementado por </a:t>
            </a:r>
            <a:r>
              <a:rPr lang="es-MX" b="1" dirty="0" smtClean="0"/>
              <a:t>imeplan</a:t>
            </a:r>
            <a:r>
              <a:rPr lang="es-MX" dirty="0" smtClean="0"/>
              <a:t> en </a:t>
            </a:r>
            <a:r>
              <a:rPr lang="es-MX" dirty="0"/>
              <a:t>conjunto de la </a:t>
            </a:r>
            <a:r>
              <a:rPr lang="es-MX" i="1" dirty="0"/>
              <a:t>D</a:t>
            </a:r>
            <a:r>
              <a:rPr lang="es-MX" i="1" dirty="0" smtClean="0"/>
              <a:t>irección </a:t>
            </a:r>
            <a:r>
              <a:rPr lang="es-MX" i="1" dirty="0"/>
              <a:t>de Vialidad</a:t>
            </a:r>
            <a:r>
              <a:rPr lang="es-MX" dirty="0"/>
              <a:t>, en dónde se vieron temas relacionados </a:t>
            </a:r>
            <a:r>
              <a:rPr lang="es-MX" dirty="0" smtClean="0"/>
              <a:t>de movilidad en </a:t>
            </a:r>
            <a:r>
              <a:rPr lang="es-MX" dirty="0"/>
              <a:t>El Municipio, Cómo los siguientes</a:t>
            </a:r>
            <a:r>
              <a:rPr lang="es-MX" dirty="0" smtClean="0"/>
              <a:t>; Más </a:t>
            </a:r>
            <a:r>
              <a:rPr lang="es-MX" dirty="0"/>
              <a:t>señalamientos, más unidades de vialidad por las delegaciones, puentes </a:t>
            </a:r>
            <a:r>
              <a:rPr lang="es-MX" dirty="0" smtClean="0"/>
              <a:t>peatonales, transporte </a:t>
            </a:r>
            <a:r>
              <a:rPr lang="es-MX" dirty="0"/>
              <a:t>público, entre otras.</a:t>
            </a:r>
            <a:endParaRPr lang="es-MX" dirty="0" smtClean="0"/>
          </a:p>
          <a:p>
            <a:pPr algn="just"/>
            <a:endParaRPr lang="es-MX" dirty="0"/>
          </a:p>
        </p:txBody>
      </p:sp>
    </p:spTree>
    <p:extLst>
      <p:ext uri="{BB962C8B-B14F-4D97-AF65-F5344CB8AC3E}">
        <p14:creationId xmlns:p14="http://schemas.microsoft.com/office/powerpoint/2010/main" val="26588199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1053924" y="635528"/>
            <a:ext cx="3548180" cy="1054699"/>
          </a:xfrm>
          <a:prstGeom prst="rect">
            <a:avLst/>
          </a:prstGeom>
        </p:spPr>
      </p:pic>
      <p:sp>
        <p:nvSpPr>
          <p:cNvPr id="3" name="CuadroTexto 2"/>
          <p:cNvSpPr txBox="1"/>
          <p:nvPr/>
        </p:nvSpPr>
        <p:spPr>
          <a:xfrm>
            <a:off x="5401117" y="3054742"/>
            <a:ext cx="6209607" cy="1754326"/>
          </a:xfrm>
          <a:prstGeom prst="rect">
            <a:avLst/>
          </a:prstGeom>
          <a:noFill/>
        </p:spPr>
        <p:txBody>
          <a:bodyPr wrap="square" rtlCol="0">
            <a:spAutoFit/>
          </a:bodyPr>
          <a:lstStyle/>
          <a:p>
            <a:pPr algn="just"/>
            <a:r>
              <a:rPr lang="es-MX" dirty="0" smtClean="0"/>
              <a:t>El 21 de marzo estuvimos de apoyo en el desfile de Pintas por motivo del día de la primera organizado por la Dirección de Educación, participando: 7 prescolares, y 1 Primaria. Se llevo acabo un concurso de disfraces en donde los papas tenían que ser creativos con el disfraz del niño, utilizando únicamente cosas recicladas, se obtuvo 1ro, 2do y 3er lugar.</a:t>
            </a:r>
            <a:endParaRPr lang="es-MX" dirty="0"/>
          </a:p>
        </p:txBody>
      </p:sp>
      <p:pic>
        <p:nvPicPr>
          <p:cNvPr id="5" name="Imagen 4"/>
          <p:cNvPicPr>
            <a:picLocks noChangeAspect="1"/>
          </p:cNvPicPr>
          <p:nvPr/>
        </p:nvPicPr>
        <p:blipFill>
          <a:blip r:embed="rId3"/>
          <a:stretch>
            <a:fillRect/>
          </a:stretch>
        </p:blipFill>
        <p:spPr>
          <a:xfrm>
            <a:off x="894790" y="2607734"/>
            <a:ext cx="4255913" cy="3191935"/>
          </a:xfrm>
          <a:prstGeom prst="rect">
            <a:avLst/>
          </a:prstGeom>
        </p:spPr>
      </p:pic>
    </p:spTree>
    <p:extLst>
      <p:ext uri="{BB962C8B-B14F-4D97-AF65-F5344CB8AC3E}">
        <p14:creationId xmlns:p14="http://schemas.microsoft.com/office/powerpoint/2010/main" val="5390817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1053924" y="635528"/>
            <a:ext cx="3548180" cy="1054699"/>
          </a:xfrm>
          <a:prstGeom prst="rect">
            <a:avLst/>
          </a:prstGeom>
        </p:spPr>
      </p:pic>
      <p:sp>
        <p:nvSpPr>
          <p:cNvPr id="3" name="CuadroTexto 2"/>
          <p:cNvSpPr txBox="1"/>
          <p:nvPr/>
        </p:nvSpPr>
        <p:spPr>
          <a:xfrm>
            <a:off x="2019993" y="3241966"/>
            <a:ext cx="8304415" cy="3139321"/>
          </a:xfrm>
          <a:prstGeom prst="rect">
            <a:avLst/>
          </a:prstGeom>
          <a:noFill/>
        </p:spPr>
        <p:txBody>
          <a:bodyPr wrap="square" rtlCol="0">
            <a:spAutoFit/>
          </a:bodyPr>
          <a:lstStyle/>
          <a:p>
            <a:pPr algn="just"/>
            <a:r>
              <a:rPr lang="es-MX" i="1" dirty="0" smtClean="0">
                <a:latin typeface="+mj-lt"/>
              </a:rPr>
              <a:t>El día 30 de marzo</a:t>
            </a:r>
            <a:r>
              <a:rPr lang="es-MX" dirty="0" smtClean="0">
                <a:latin typeface="+mj-lt"/>
              </a:rPr>
              <a:t>, la </a:t>
            </a:r>
            <a:r>
              <a:rPr lang="es-MX" b="1" dirty="0" smtClean="0">
                <a:latin typeface="+mj-lt"/>
              </a:rPr>
              <a:t>Dirección de Participación Ciudadana</a:t>
            </a:r>
            <a:r>
              <a:rPr lang="es-MX" dirty="0" smtClean="0">
                <a:latin typeface="+mj-lt"/>
              </a:rPr>
              <a:t> con apoyo de la </a:t>
            </a:r>
            <a:r>
              <a:rPr lang="es-MX" b="1" dirty="0" smtClean="0">
                <a:latin typeface="+mj-lt"/>
              </a:rPr>
              <a:t>Secretaria de Organización Tonalá, El Salto y Ixtlahuaca de los Membrillos del Sindicato Nacional de Trabajadores de la Educación Sección 16</a:t>
            </a:r>
            <a:r>
              <a:rPr lang="es-MX" dirty="0" smtClean="0">
                <a:latin typeface="+mj-lt"/>
              </a:rPr>
              <a:t>, llevaron acabo los </a:t>
            </a:r>
            <a:r>
              <a:rPr lang="es-MX" i="1" dirty="0" smtClean="0">
                <a:latin typeface="+mj-lt"/>
              </a:rPr>
              <a:t>Juegos Magisteriales </a:t>
            </a:r>
            <a:r>
              <a:rPr lang="es-MX" dirty="0" smtClean="0">
                <a:latin typeface="+mj-lt"/>
              </a:rPr>
              <a:t>en el </a:t>
            </a:r>
            <a:r>
              <a:rPr lang="es-MX" b="1" dirty="0" smtClean="0">
                <a:latin typeface="+mj-lt"/>
              </a:rPr>
              <a:t>Club Deportivo el Atlante </a:t>
            </a:r>
            <a:r>
              <a:rPr lang="es-MX" dirty="0" smtClean="0">
                <a:latin typeface="+mj-lt"/>
              </a:rPr>
              <a:t>donde se hicieron presente autoridades del Municipio</a:t>
            </a:r>
            <a:r>
              <a:rPr lang="es-MX" dirty="0" smtClean="0">
                <a:latin typeface="+mj-lt"/>
              </a:rPr>
              <a:t>: en representación del presidente Municipal</a:t>
            </a:r>
            <a:r>
              <a:rPr lang="es-MX" dirty="0" smtClean="0">
                <a:latin typeface="+mj-lt"/>
              </a:rPr>
              <a:t>, Maestro Filiberto Benavides;</a:t>
            </a:r>
            <a:r>
              <a:rPr lang="es-MX" dirty="0" smtClean="0">
                <a:latin typeface="+mj-lt"/>
              </a:rPr>
              <a:t> </a:t>
            </a:r>
            <a:r>
              <a:rPr lang="es-MX" dirty="0" smtClean="0">
                <a:latin typeface="+mj-lt"/>
              </a:rPr>
              <a:t>Jefe de </a:t>
            </a:r>
            <a:r>
              <a:rPr lang="es-MX" dirty="0" smtClean="0">
                <a:latin typeface="+mj-lt"/>
              </a:rPr>
              <a:t>Gabinete, Maestro Miguel Pérez; Director de Educación,  Director de la Secundaria n°81; Maestro Javier Juárez, Luis Ortiz; Director de Participación Ciudadana, </a:t>
            </a:r>
            <a:r>
              <a:rPr lang="es-MX" dirty="0">
                <a:latin typeface="+mj-lt"/>
              </a:rPr>
              <a:t>J</a:t>
            </a:r>
            <a:r>
              <a:rPr lang="es-MX" dirty="0" smtClean="0">
                <a:latin typeface="+mj-lt"/>
              </a:rPr>
              <a:t>honnie García; Director de Deportes  . Se conto con la presencia de los maestros en representación del SENTE. </a:t>
            </a:r>
            <a:endParaRPr lang="es-MX" dirty="0" smtClean="0">
              <a:latin typeface="+mj-lt"/>
            </a:endParaRPr>
          </a:p>
          <a:p>
            <a:pPr algn="just"/>
            <a:r>
              <a:rPr lang="es-MX" dirty="0" smtClean="0">
                <a:latin typeface="+mj-lt"/>
              </a:rPr>
              <a:t>Se contaron con 6 equipos de futbol Varonil y 2 equipos femenil.  </a:t>
            </a:r>
          </a:p>
          <a:p>
            <a:pPr algn="just"/>
            <a:endParaRPr lang="es-MX" dirty="0">
              <a:latin typeface="+mj-lt"/>
            </a:endParaRPr>
          </a:p>
          <a:p>
            <a:pPr algn="just"/>
            <a:endParaRPr lang="es-MX" dirty="0">
              <a:latin typeface="+mj-lt"/>
            </a:endParaRPr>
          </a:p>
        </p:txBody>
      </p:sp>
      <p:pic>
        <p:nvPicPr>
          <p:cNvPr id="4" name="Imagen 3"/>
          <p:cNvPicPr>
            <a:picLocks noChangeAspect="1"/>
          </p:cNvPicPr>
          <p:nvPr/>
        </p:nvPicPr>
        <p:blipFill>
          <a:blip r:embed="rId3"/>
          <a:stretch>
            <a:fillRect/>
          </a:stretch>
        </p:blipFill>
        <p:spPr>
          <a:xfrm>
            <a:off x="7523019" y="439941"/>
            <a:ext cx="3334096" cy="2500572"/>
          </a:xfrm>
          <a:prstGeom prst="rect">
            <a:avLst/>
          </a:prstGeom>
        </p:spPr>
      </p:pic>
    </p:spTree>
    <p:extLst>
      <p:ext uri="{BB962C8B-B14F-4D97-AF65-F5344CB8AC3E}">
        <p14:creationId xmlns:p14="http://schemas.microsoft.com/office/powerpoint/2010/main" val="532553318"/>
      </p:ext>
    </p:extLst>
  </p:cSld>
  <p:clrMapOvr>
    <a:masterClrMapping/>
  </p:clrMapOvr>
</p:sld>
</file>

<file path=ppt/theme/theme1.xml><?xml version="1.0" encoding="utf-8"?>
<a:theme xmlns:a="http://schemas.openxmlformats.org/drawingml/2006/main" name="Retrospección">
  <a:themeElements>
    <a:clrScheme name="Retrospección">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ció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ción">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Retrospect</Template>
  <TotalTime>1116</TotalTime>
  <Words>509</Words>
  <Application>Microsoft Office PowerPoint</Application>
  <PresentationFormat>Panorámica</PresentationFormat>
  <Paragraphs>25</Paragraphs>
  <Slides>7</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7</vt:i4>
      </vt:variant>
    </vt:vector>
  </HeadingPairs>
  <TitlesOfParts>
    <vt:vector size="13" baseType="lpstr">
      <vt:lpstr>Aharoni</vt:lpstr>
      <vt:lpstr>Arabic Typesetting</vt:lpstr>
      <vt:lpstr>Calibri</vt:lpstr>
      <vt:lpstr>Calibri Light</vt:lpstr>
      <vt:lpstr>Wingdings</vt:lpstr>
      <vt:lpstr>Retrospección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dc:creator>
  <cp:lastModifiedBy>user</cp:lastModifiedBy>
  <cp:revision>33</cp:revision>
  <dcterms:created xsi:type="dcterms:W3CDTF">2023-03-15T15:42:12Z</dcterms:created>
  <dcterms:modified xsi:type="dcterms:W3CDTF">2023-03-31T18:59:40Z</dcterms:modified>
</cp:coreProperties>
</file>