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iOOKsAIjfph95oqjf7b/AJb4Nf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chemeClr val="lt1"/>
        </a:solidFill>
      </p:bgPr>
    </p:bg>
    <p:spTree>
      <p:nvGrpSpPr>
        <p:cNvPr id="14" name="Shape 14"/>
        <p:cNvGrpSpPr/>
        <p:nvPr/>
      </p:nvGrpSpPr>
      <p:grpSpPr>
        <a:xfrm>
          <a:off x="0" y="0"/>
          <a:ext cx="0" cy="0"/>
          <a:chOff x="0" y="0"/>
          <a:chExt cx="0" cy="0"/>
        </a:xfrm>
      </p:grpSpPr>
      <p:sp>
        <p:nvSpPr>
          <p:cNvPr id="15" name="Google Shape;15;p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9"/>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9" name="Google Shape;19;p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22" name="Google Shape;22;p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3" name="Shape 83"/>
        <p:cNvGrpSpPr/>
        <p:nvPr/>
      </p:nvGrpSpPr>
      <p:grpSpPr>
        <a:xfrm>
          <a:off x="0" y="0"/>
          <a:ext cx="0" cy="0"/>
          <a:chOff x="0" y="0"/>
          <a:chExt cx="0" cy="0"/>
        </a:xfrm>
      </p:grpSpPr>
      <p:sp>
        <p:nvSpPr>
          <p:cNvPr id="84" name="Google Shape;84;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8"/>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89" name="Shape 89"/>
        <p:cNvGrpSpPr/>
        <p:nvPr/>
      </p:nvGrpSpPr>
      <p:grpSpPr>
        <a:xfrm>
          <a:off x="0" y="0"/>
          <a:ext cx="0" cy="0"/>
          <a:chOff x="0" y="0"/>
          <a:chExt cx="0" cy="0"/>
        </a:xfrm>
      </p:grpSpPr>
      <p:sp>
        <p:nvSpPr>
          <p:cNvPr id="90" name="Google Shape;90;p1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9"/>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19"/>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23" name="Shape 23"/>
        <p:cNvGrpSpPr/>
        <p:nvPr/>
      </p:nvGrpSpPr>
      <p:grpSpPr>
        <a:xfrm>
          <a:off x="0" y="0"/>
          <a:ext cx="0" cy="0"/>
          <a:chOff x="0" y="0"/>
          <a:chExt cx="0" cy="0"/>
        </a:xfrm>
      </p:grpSpPr>
      <p:sp>
        <p:nvSpPr>
          <p:cNvPr id="24" name="Google Shape;24;p1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9" name="Shape 29"/>
        <p:cNvGrpSpPr/>
        <p:nvPr/>
      </p:nvGrpSpPr>
      <p:grpSpPr>
        <a:xfrm>
          <a:off x="0" y="0"/>
          <a:ext cx="0" cy="0"/>
          <a:chOff x="0" y="0"/>
          <a:chExt cx="0" cy="0"/>
        </a:xfrm>
      </p:grpSpPr>
      <p:sp>
        <p:nvSpPr>
          <p:cNvPr id="30" name="Google Shape;30;p1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34" name="Google Shape;34;p1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cxnSp>
        <p:nvCxnSpPr>
          <p:cNvPr id="37" name="Google Shape;37;p1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8" name="Shape 38"/>
        <p:cNvGrpSpPr/>
        <p:nvPr/>
      </p:nvGrpSpPr>
      <p:grpSpPr>
        <a:xfrm>
          <a:off x="0" y="0"/>
          <a:ext cx="0" cy="0"/>
          <a:chOff x="0" y="0"/>
          <a:chExt cx="0" cy="0"/>
        </a:xfrm>
      </p:grpSpPr>
      <p:sp>
        <p:nvSpPr>
          <p:cNvPr id="39" name="Google Shape;39;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1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4" name="Shape 44"/>
        <p:cNvGrpSpPr/>
        <p:nvPr/>
      </p:nvGrpSpPr>
      <p:grpSpPr>
        <a:xfrm>
          <a:off x="0" y="0"/>
          <a:ext cx="0" cy="0"/>
          <a:chOff x="0" y="0"/>
          <a:chExt cx="0" cy="0"/>
        </a:xfrm>
      </p:grpSpPr>
      <p:sp>
        <p:nvSpPr>
          <p:cNvPr id="45" name="Google Shape;45;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1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1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1" name="Shape 51"/>
        <p:cNvGrpSpPr/>
        <p:nvPr/>
      </p:nvGrpSpPr>
      <p:grpSpPr>
        <a:xfrm>
          <a:off x="0" y="0"/>
          <a:ext cx="0" cy="0"/>
          <a:chOff x="0" y="0"/>
          <a:chExt cx="0" cy="0"/>
        </a:xfrm>
      </p:grpSpPr>
      <p:sp>
        <p:nvSpPr>
          <p:cNvPr id="52" name="Google Shape;52;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4"/>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4" name="Google Shape;54;p14"/>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14"/>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6" name="Google Shape;56;p14"/>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1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0" name="Shape 60"/>
        <p:cNvGrpSpPr/>
        <p:nvPr/>
      </p:nvGrpSpPr>
      <p:grpSpPr>
        <a:xfrm>
          <a:off x="0" y="0"/>
          <a:ext cx="0" cy="0"/>
          <a:chOff x="0" y="0"/>
          <a:chExt cx="0" cy="0"/>
        </a:xfrm>
      </p:grpSpPr>
      <p:sp>
        <p:nvSpPr>
          <p:cNvPr id="61" name="Google Shape;61;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5" name="Shape 65"/>
        <p:cNvGrpSpPr/>
        <p:nvPr/>
      </p:nvGrpSpPr>
      <p:grpSpPr>
        <a:xfrm>
          <a:off x="0" y="0"/>
          <a:ext cx="0" cy="0"/>
          <a:chOff x="0" y="0"/>
          <a:chExt cx="0" cy="0"/>
        </a:xfrm>
      </p:grpSpPr>
      <p:sp>
        <p:nvSpPr>
          <p:cNvPr id="66" name="Google Shape;66;p1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1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1" name="Google Shape;71;p1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74" name="Shape 74"/>
        <p:cNvGrpSpPr/>
        <p:nvPr/>
      </p:nvGrpSpPr>
      <p:grpSpPr>
        <a:xfrm>
          <a:off x="0" y="0"/>
          <a:ext cx="0" cy="0"/>
          <a:chOff x="0" y="0"/>
          <a:chExt cx="0" cy="0"/>
        </a:xfrm>
      </p:grpSpPr>
      <p:sp>
        <p:nvSpPr>
          <p:cNvPr id="75" name="Google Shape;75;p17"/>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8" name="Google Shape;78;p17"/>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79" name="Google Shape;79;p17"/>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0" name="Google Shape;80;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8"/>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0" name="Google Shape;10;p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cxnSp>
        <p:nvCxnSpPr>
          <p:cNvPr id="13" name="Google Shape;13;p8"/>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
          <p:cNvPicPr preferRelativeResize="0"/>
          <p:nvPr/>
        </p:nvPicPr>
        <p:blipFill rotWithShape="1">
          <a:blip r:embed="rId3">
            <a:alphaModFix/>
          </a:blip>
          <a:srcRect b="0" l="0" r="0" t="0"/>
          <a:stretch/>
        </p:blipFill>
        <p:spPr>
          <a:xfrm>
            <a:off x="1025005" y="434633"/>
            <a:ext cx="2143125" cy="2143125"/>
          </a:xfrm>
          <a:prstGeom prst="rect">
            <a:avLst/>
          </a:prstGeom>
          <a:noFill/>
          <a:ln>
            <a:noFill/>
          </a:ln>
        </p:spPr>
      </p:pic>
      <p:pic>
        <p:nvPicPr>
          <p:cNvPr id="102" name="Google Shape;102;p1"/>
          <p:cNvPicPr preferRelativeResize="0"/>
          <p:nvPr/>
        </p:nvPicPr>
        <p:blipFill rotWithShape="1">
          <a:blip r:embed="rId4">
            <a:alphaModFix/>
          </a:blip>
          <a:srcRect b="26453" l="33539" r="30861" t="50890"/>
          <a:stretch/>
        </p:blipFill>
        <p:spPr>
          <a:xfrm>
            <a:off x="7366474" y="865260"/>
            <a:ext cx="3580688" cy="1281870"/>
          </a:xfrm>
          <a:prstGeom prst="rect">
            <a:avLst/>
          </a:prstGeom>
          <a:noFill/>
          <a:ln>
            <a:noFill/>
          </a:ln>
        </p:spPr>
      </p:pic>
      <p:sp>
        <p:nvSpPr>
          <p:cNvPr id="103" name="Google Shape;103;p1"/>
          <p:cNvSpPr/>
          <p:nvPr/>
        </p:nvSpPr>
        <p:spPr>
          <a:xfrm>
            <a:off x="1557123" y="3500708"/>
            <a:ext cx="796564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4800" u="none" cap="none" strike="noStrike">
                <a:solidFill>
                  <a:schemeClr val="accent1"/>
                </a:solidFill>
                <a:latin typeface="Arial"/>
                <a:ea typeface="Arial"/>
                <a:cs typeface="Arial"/>
                <a:sym typeface="Arial"/>
              </a:rPr>
              <a:t>Informe de actividades del mes de febrero </a:t>
            </a:r>
            <a:endParaRPr b="1" i="0" sz="4800" u="none" cap="none" strike="noStrike">
              <a:solidFill>
                <a:schemeClr val="accent1"/>
              </a:solidFill>
              <a:latin typeface="Arial"/>
              <a:ea typeface="Arial"/>
              <a:cs typeface="Arial"/>
              <a:sym typeface="Arial"/>
            </a:endParaRPr>
          </a:p>
        </p:txBody>
      </p:sp>
      <p:sp>
        <p:nvSpPr>
          <p:cNvPr id="104" name="Google Shape;104;p1"/>
          <p:cNvSpPr txBox="1"/>
          <p:nvPr/>
        </p:nvSpPr>
        <p:spPr>
          <a:xfrm>
            <a:off x="7528844" y="4331705"/>
            <a:ext cx="30423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800" u="none" cap="none" strike="noStrike">
                <a:solidFill>
                  <a:schemeClr val="dk1"/>
                </a:solidFill>
                <a:latin typeface="Arial"/>
                <a:ea typeface="Arial"/>
                <a:cs typeface="Arial"/>
                <a:sym typeface="Arial"/>
              </a:rPr>
              <a:t>Participación Ciudadana </a:t>
            </a: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b="26453" l="33539" r="30861" t="50890"/>
          <a:stretch/>
        </p:blipFill>
        <p:spPr>
          <a:xfrm>
            <a:off x="794758" y="557611"/>
            <a:ext cx="3580688" cy="1281870"/>
          </a:xfrm>
          <a:prstGeom prst="rect">
            <a:avLst/>
          </a:prstGeom>
          <a:noFill/>
          <a:ln>
            <a:noFill/>
          </a:ln>
        </p:spPr>
      </p:pic>
      <p:sp>
        <p:nvSpPr>
          <p:cNvPr id="110" name="Google Shape;110;p2"/>
          <p:cNvSpPr txBox="1"/>
          <p:nvPr/>
        </p:nvSpPr>
        <p:spPr>
          <a:xfrm>
            <a:off x="2424156" y="2050529"/>
            <a:ext cx="7454700" cy="17547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800">
                <a:solidFill>
                  <a:schemeClr val="dk1"/>
                </a:solidFill>
                <a:latin typeface="Calibri"/>
                <a:ea typeface="Calibri"/>
                <a:cs typeface="Calibri"/>
                <a:sym typeface="Calibri"/>
              </a:rPr>
              <a:t>El día </a:t>
            </a:r>
            <a:r>
              <a:rPr i="1" lang="es-MX" sz="1800">
                <a:solidFill>
                  <a:schemeClr val="dk1"/>
                </a:solidFill>
                <a:latin typeface="Calibri"/>
                <a:ea typeface="Calibri"/>
                <a:cs typeface="Calibri"/>
                <a:sym typeface="Calibri"/>
              </a:rPr>
              <a:t>2 de enero del 2023</a:t>
            </a:r>
            <a:r>
              <a:rPr lang="es-MX" sz="1800">
                <a:solidFill>
                  <a:schemeClr val="dk1"/>
                </a:solidFill>
                <a:latin typeface="Calibri"/>
                <a:ea typeface="Calibri"/>
                <a:cs typeface="Calibri"/>
                <a:sym typeface="Calibri"/>
              </a:rPr>
              <a:t>, la dirección de </a:t>
            </a:r>
            <a:r>
              <a:rPr b="1" lang="es-MX" sz="1800">
                <a:solidFill>
                  <a:schemeClr val="dk1"/>
                </a:solidFill>
                <a:latin typeface="Calibri"/>
                <a:ea typeface="Calibri"/>
                <a:cs typeface="Calibri"/>
                <a:sym typeface="Calibri"/>
              </a:rPr>
              <a:t>Participación Ciudadana </a:t>
            </a:r>
            <a:r>
              <a:rPr lang="es-MX" sz="1800">
                <a:solidFill>
                  <a:schemeClr val="dk1"/>
                </a:solidFill>
                <a:latin typeface="Calibri"/>
                <a:ea typeface="Calibri"/>
                <a:cs typeface="Calibri"/>
                <a:sym typeface="Calibri"/>
              </a:rPr>
              <a:t>comenzó a poner en </a:t>
            </a:r>
            <a:r>
              <a:rPr lang="es-MX" sz="1800">
                <a:solidFill>
                  <a:schemeClr val="dk1"/>
                </a:solidFill>
                <a:latin typeface="Calibri"/>
                <a:ea typeface="Calibri"/>
                <a:cs typeface="Calibri"/>
                <a:sym typeface="Calibri"/>
              </a:rPr>
              <a:t>práctica</a:t>
            </a:r>
            <a:r>
              <a:rPr lang="es-MX" sz="1800">
                <a:solidFill>
                  <a:schemeClr val="dk1"/>
                </a:solidFill>
                <a:latin typeface="Calibri"/>
                <a:ea typeface="Calibri"/>
                <a:cs typeface="Calibri"/>
                <a:sym typeface="Calibri"/>
              </a:rPr>
              <a:t> uno de los </a:t>
            </a:r>
            <a:r>
              <a:rPr lang="es-MX" sz="1800">
                <a:solidFill>
                  <a:schemeClr val="accent1"/>
                </a:solidFill>
                <a:latin typeface="Calibri"/>
                <a:ea typeface="Calibri"/>
                <a:cs typeface="Calibri"/>
                <a:sym typeface="Calibri"/>
              </a:rPr>
              <a:t>mecanismos del participación ciudadana, </a:t>
            </a:r>
            <a:r>
              <a:rPr lang="es-MX" sz="1800">
                <a:solidFill>
                  <a:schemeClr val="dk1"/>
                </a:solidFill>
                <a:latin typeface="Calibri"/>
                <a:ea typeface="Calibri"/>
                <a:cs typeface="Calibri"/>
                <a:sym typeface="Calibri"/>
              </a:rPr>
              <a:t>siendo ya este el quinto año consecutivo del </a:t>
            </a:r>
            <a:r>
              <a:rPr b="1" lang="es-MX" sz="1800">
                <a:solidFill>
                  <a:srgbClr val="7F7F7F"/>
                </a:solidFill>
                <a:latin typeface="Calibri"/>
                <a:ea typeface="Calibri"/>
                <a:cs typeface="Calibri"/>
                <a:sym typeface="Calibri"/>
              </a:rPr>
              <a:t>“Presupuesto Participativo 2023”, </a:t>
            </a:r>
            <a:r>
              <a:rPr lang="es-MX" sz="1800">
                <a:solidFill>
                  <a:schemeClr val="dk1"/>
                </a:solidFill>
                <a:latin typeface="Calibri"/>
                <a:ea typeface="Calibri"/>
                <a:cs typeface="Calibri"/>
                <a:sym typeface="Calibri"/>
              </a:rPr>
              <a:t>lo cual el personal de dicha dirección se encuentra en las diferentes  centros de cobros del municipio como lo es: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2"/>
          <p:cNvSpPr/>
          <p:nvPr/>
        </p:nvSpPr>
        <p:spPr>
          <a:xfrm>
            <a:off x="2585102" y="4087328"/>
            <a:ext cx="6822392"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Cabecera Municipal </a:t>
            </a:r>
            <a:endParaRPr/>
          </a:p>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San José del Verde </a:t>
            </a:r>
            <a:endParaRPr/>
          </a:p>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San José del Quince </a:t>
            </a:r>
            <a:endParaRPr/>
          </a:p>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Obras </a:t>
            </a:r>
            <a:r>
              <a:rPr lang="es-MX" sz="1800">
                <a:solidFill>
                  <a:schemeClr val="dk1"/>
                </a:solidFill>
                <a:latin typeface="Calibri"/>
                <a:ea typeface="Calibri"/>
                <a:cs typeface="Calibri"/>
                <a:sym typeface="Calibri"/>
              </a:rPr>
              <a:t>públicas</a:t>
            </a:r>
            <a:r>
              <a:rPr lang="es-MX" sz="1800">
                <a:solidFill>
                  <a:schemeClr val="dk1"/>
                </a:solidFill>
                <a:latin typeface="Calibri"/>
                <a:ea typeface="Calibri"/>
                <a:cs typeface="Calibri"/>
                <a:sym typeface="Calibri"/>
              </a:rPr>
              <a:t> </a:t>
            </a:r>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 San José del Castillo</a:t>
            </a:r>
            <a:endParaRPr/>
          </a:p>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Pintas</a:t>
            </a:r>
            <a:endParaRPr/>
          </a:p>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Pintitas. </a:t>
            </a:r>
            <a:endParaRPr/>
          </a:p>
          <a:p>
            <a:pPr indent="-285750" lvl="0" marL="285750" marR="0" rtl="0" algn="l">
              <a:spcBef>
                <a:spcPts val="0"/>
              </a:spcBef>
              <a:spcAft>
                <a:spcPts val="0"/>
              </a:spcAft>
              <a:buClr>
                <a:schemeClr val="dk1"/>
              </a:buClr>
              <a:buSzPts val="1800"/>
              <a:buFont typeface="Noto Sans Symbols"/>
              <a:buChar char="▪"/>
            </a:pPr>
            <a:r>
              <a:rPr lang="es-MX" sz="1800">
                <a:solidFill>
                  <a:schemeClr val="dk1"/>
                </a:solidFill>
                <a:latin typeface="Calibri"/>
                <a:ea typeface="Calibri"/>
                <a:cs typeface="Calibri"/>
                <a:sym typeface="Calibri"/>
              </a:rPr>
              <a:t>Casa de la cultura </a:t>
            </a:r>
            <a:endParaRPr sz="1800">
              <a:solidFill>
                <a:schemeClr val="dk1"/>
              </a:solidFill>
              <a:latin typeface="Calibri"/>
              <a:ea typeface="Calibri"/>
              <a:cs typeface="Calibri"/>
              <a:sym typeface="Calibri"/>
            </a:endParaRPr>
          </a:p>
        </p:txBody>
      </p:sp>
      <p:pic>
        <p:nvPicPr>
          <p:cNvPr id="112" name="Google Shape;112;p2"/>
          <p:cNvPicPr preferRelativeResize="0"/>
          <p:nvPr/>
        </p:nvPicPr>
        <p:blipFill rotWithShape="1">
          <a:blip r:embed="rId4">
            <a:alphaModFix/>
          </a:blip>
          <a:srcRect b="0" l="0" r="0" t="0"/>
          <a:stretch/>
        </p:blipFill>
        <p:spPr>
          <a:xfrm>
            <a:off x="8809716" y="3665193"/>
            <a:ext cx="2639797" cy="21764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b="26453" l="33539" r="30861" t="50890"/>
          <a:stretch/>
        </p:blipFill>
        <p:spPr>
          <a:xfrm>
            <a:off x="794758" y="557611"/>
            <a:ext cx="3580688" cy="1281870"/>
          </a:xfrm>
          <a:prstGeom prst="rect">
            <a:avLst/>
          </a:prstGeom>
          <a:noFill/>
          <a:ln>
            <a:noFill/>
          </a:ln>
        </p:spPr>
      </p:pic>
      <p:sp>
        <p:nvSpPr>
          <p:cNvPr id="118" name="Google Shape;118;p3"/>
          <p:cNvSpPr txBox="1"/>
          <p:nvPr/>
        </p:nvSpPr>
        <p:spPr>
          <a:xfrm>
            <a:off x="2401368" y="2803020"/>
            <a:ext cx="755448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MX" sz="1800">
                <a:solidFill>
                  <a:schemeClr val="dk1"/>
                </a:solidFill>
                <a:latin typeface="Calibri"/>
                <a:ea typeface="Calibri"/>
                <a:cs typeface="Calibri"/>
                <a:sym typeface="Calibri"/>
              </a:rPr>
              <a:t>El día 3 de febrero </a:t>
            </a:r>
            <a:r>
              <a:rPr lang="es-MX" sz="1800">
                <a:solidFill>
                  <a:schemeClr val="dk1"/>
                </a:solidFill>
                <a:latin typeface="Calibri"/>
                <a:ea typeface="Calibri"/>
                <a:cs typeface="Calibri"/>
                <a:sym typeface="Calibri"/>
              </a:rPr>
              <a:t>del presente año, estuvimos presentes en la </a:t>
            </a:r>
            <a:r>
              <a:rPr i="1" lang="es-MX" sz="1800">
                <a:solidFill>
                  <a:schemeClr val="dk1"/>
                </a:solidFill>
                <a:latin typeface="Calibri"/>
                <a:ea typeface="Calibri"/>
                <a:cs typeface="Calibri"/>
                <a:sym typeface="Calibri"/>
              </a:rPr>
              <a:t>entrega de obra en la calle Juárez y Reforma </a:t>
            </a:r>
            <a:r>
              <a:rPr lang="es-MX" sz="1800">
                <a:solidFill>
                  <a:schemeClr val="dk1"/>
                </a:solidFill>
                <a:latin typeface="Calibri"/>
                <a:ea typeface="Calibri"/>
                <a:cs typeface="Calibri"/>
                <a:sym typeface="Calibri"/>
              </a:rPr>
              <a:t>en la que estuvimos socializando y realizando encuestas con los ciudadanos beneficiarios de la calle, por lo que expresaban su agradecimiento con la obra ya antes mencionada.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4"/>
          <p:cNvPicPr preferRelativeResize="0"/>
          <p:nvPr/>
        </p:nvPicPr>
        <p:blipFill rotWithShape="1">
          <a:blip r:embed="rId3">
            <a:alphaModFix/>
          </a:blip>
          <a:srcRect b="26453" l="33539" r="30861" t="50890"/>
          <a:stretch/>
        </p:blipFill>
        <p:spPr>
          <a:xfrm>
            <a:off x="794758" y="557611"/>
            <a:ext cx="3580688" cy="1281870"/>
          </a:xfrm>
          <a:prstGeom prst="rect">
            <a:avLst/>
          </a:prstGeom>
          <a:noFill/>
          <a:ln>
            <a:noFill/>
          </a:ln>
        </p:spPr>
      </p:pic>
      <p:sp>
        <p:nvSpPr>
          <p:cNvPr id="124" name="Google Shape;124;p4"/>
          <p:cNvSpPr txBox="1"/>
          <p:nvPr/>
        </p:nvSpPr>
        <p:spPr>
          <a:xfrm>
            <a:off x="2452642" y="2256090"/>
            <a:ext cx="7588800" cy="258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800">
                <a:solidFill>
                  <a:schemeClr val="dk1"/>
                </a:solidFill>
                <a:latin typeface="Calibri"/>
                <a:ea typeface="Calibri"/>
                <a:cs typeface="Calibri"/>
                <a:sym typeface="Calibri"/>
              </a:rPr>
              <a:t>El 14 de febrero se </a:t>
            </a:r>
            <a:r>
              <a:rPr lang="es-MX" sz="1800">
                <a:solidFill>
                  <a:schemeClr val="dk1"/>
                </a:solidFill>
                <a:latin typeface="Calibri"/>
                <a:ea typeface="Calibri"/>
                <a:cs typeface="Calibri"/>
                <a:sym typeface="Calibri"/>
              </a:rPr>
              <a:t>realizó</a:t>
            </a:r>
            <a:r>
              <a:rPr lang="es-MX" sz="1800">
                <a:solidFill>
                  <a:schemeClr val="dk1"/>
                </a:solidFill>
                <a:latin typeface="Calibri"/>
                <a:ea typeface="Calibri"/>
                <a:cs typeface="Calibri"/>
                <a:sym typeface="Calibri"/>
              </a:rPr>
              <a:t> una sensibilización en el mercado municipal ya que la obra se pospuso a otro tiempo determinado, los integrantes de Participación Ciudadana socializaron con los comerciantes a si como también  con los vecinos cercanos a la zona, obteniendo  buena respuesta por parte de los ciudadanos.</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s-MX" sz="1800">
                <a:solidFill>
                  <a:schemeClr val="dk1"/>
                </a:solidFill>
                <a:latin typeface="Calibri"/>
                <a:ea typeface="Calibri"/>
                <a:cs typeface="Calibri"/>
                <a:sym typeface="Calibri"/>
              </a:rPr>
              <a:t>El día 16 de febrero  se obtuvo una socialización en calle La loma en la delegaciones San José de El Verde  los habitantes de la zona se encontraban agradecidos por la obra realizada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5"/>
          <p:cNvPicPr preferRelativeResize="0"/>
          <p:nvPr/>
        </p:nvPicPr>
        <p:blipFill rotWithShape="1">
          <a:blip r:embed="rId3">
            <a:alphaModFix/>
          </a:blip>
          <a:srcRect b="26453" l="33539" r="30861" t="50890"/>
          <a:stretch/>
        </p:blipFill>
        <p:spPr>
          <a:xfrm>
            <a:off x="794758" y="557611"/>
            <a:ext cx="3580688" cy="1281870"/>
          </a:xfrm>
          <a:prstGeom prst="rect">
            <a:avLst/>
          </a:prstGeom>
          <a:noFill/>
          <a:ln>
            <a:noFill/>
          </a:ln>
        </p:spPr>
      </p:pic>
      <p:sp>
        <p:nvSpPr>
          <p:cNvPr id="130" name="Google Shape;130;p5"/>
          <p:cNvSpPr txBox="1"/>
          <p:nvPr/>
        </p:nvSpPr>
        <p:spPr>
          <a:xfrm>
            <a:off x="2106537" y="2103297"/>
            <a:ext cx="7315200"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2000">
                <a:solidFill>
                  <a:schemeClr val="dk1"/>
                </a:solidFill>
                <a:latin typeface="Calibri"/>
                <a:ea typeface="Calibri"/>
                <a:cs typeface="Calibri"/>
                <a:sym typeface="Calibri"/>
              </a:rPr>
              <a:t>El día 21 de febrero en Partes del Castillo, Fuimos convocados  a una reunión por parte de imeplan el cual tenia como tema: </a:t>
            </a:r>
            <a:r>
              <a:rPr lang="es-MX" sz="2000">
                <a:solidFill>
                  <a:srgbClr val="00B050"/>
                </a:solidFill>
                <a:latin typeface="Calibri"/>
                <a:ea typeface="Calibri"/>
                <a:cs typeface="Calibri"/>
                <a:sym typeface="Calibri"/>
              </a:rPr>
              <a:t>Punto Verde</a:t>
            </a:r>
            <a:r>
              <a:rPr lang="es-MX" sz="2000">
                <a:solidFill>
                  <a:schemeClr val="dk1"/>
                </a:solidFill>
                <a:latin typeface="Calibri"/>
                <a:ea typeface="Calibri"/>
                <a:cs typeface="Calibri"/>
                <a:sym typeface="Calibri"/>
              </a:rPr>
              <a:t>, donde la dinámica fue hablarles a los ciudadanos sobre  las tres eres, la separación de los residuos, contaminación, y se entregaron incentivos (plantas) a los ciudadanos que participaron.</a:t>
            </a:r>
            <a:endParaRPr sz="2000">
              <a:solidFill>
                <a:schemeClr val="dk1"/>
              </a:solidFill>
              <a:latin typeface="Calibri"/>
              <a:ea typeface="Calibri"/>
              <a:cs typeface="Calibri"/>
              <a:sym typeface="Calibri"/>
            </a:endParaRPr>
          </a:p>
        </p:txBody>
      </p:sp>
      <p:pic>
        <p:nvPicPr>
          <p:cNvPr id="131" name="Google Shape;131;p5"/>
          <p:cNvPicPr preferRelativeResize="0"/>
          <p:nvPr/>
        </p:nvPicPr>
        <p:blipFill rotWithShape="1">
          <a:blip r:embed="rId4">
            <a:alphaModFix/>
          </a:blip>
          <a:srcRect b="0" l="0" r="0" t="29759"/>
          <a:stretch/>
        </p:blipFill>
        <p:spPr>
          <a:xfrm>
            <a:off x="7824193" y="3871245"/>
            <a:ext cx="3943767" cy="2341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6"/>
          <p:cNvPicPr preferRelativeResize="0"/>
          <p:nvPr/>
        </p:nvPicPr>
        <p:blipFill rotWithShape="1">
          <a:blip r:embed="rId3">
            <a:alphaModFix/>
          </a:blip>
          <a:srcRect b="26453" l="33539" r="30861" t="50890"/>
          <a:stretch/>
        </p:blipFill>
        <p:spPr>
          <a:xfrm>
            <a:off x="794758" y="557611"/>
            <a:ext cx="3580688" cy="1281870"/>
          </a:xfrm>
          <a:prstGeom prst="rect">
            <a:avLst/>
          </a:prstGeom>
          <a:noFill/>
          <a:ln>
            <a:noFill/>
          </a:ln>
        </p:spPr>
      </p:pic>
      <p:sp>
        <p:nvSpPr>
          <p:cNvPr id="137" name="Google Shape;137;p6"/>
          <p:cNvSpPr txBox="1"/>
          <p:nvPr/>
        </p:nvSpPr>
        <p:spPr>
          <a:xfrm>
            <a:off x="2431277" y="1731347"/>
            <a:ext cx="7545936"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MX" sz="1800">
                <a:solidFill>
                  <a:schemeClr val="dk1"/>
                </a:solidFill>
                <a:latin typeface="Calibri"/>
                <a:ea typeface="Calibri"/>
                <a:cs typeface="Calibri"/>
                <a:sym typeface="Calibri"/>
              </a:rPr>
              <a:t>El miércoles 22 de febrero, la dirección de participación ciudadana fue convocada a  la </a:t>
            </a:r>
            <a:r>
              <a:rPr b="1" i="1" lang="es-MX" sz="1800">
                <a:solidFill>
                  <a:schemeClr val="dk1"/>
                </a:solidFill>
                <a:latin typeface="Calibri"/>
                <a:ea typeface="Calibri"/>
                <a:cs typeface="Calibri"/>
                <a:sym typeface="Calibri"/>
              </a:rPr>
              <a:t>Tercera Sesión Ordinaria del Gabinete Municipal de prevención social de la Violencia y la Delincuencia de El Salto</a:t>
            </a:r>
            <a:r>
              <a:rPr lang="es-MX" sz="1800">
                <a:solidFill>
                  <a:schemeClr val="dk1"/>
                </a:solidFill>
                <a:latin typeface="Calibri"/>
                <a:ea typeface="Calibri"/>
                <a:cs typeface="Calibri"/>
                <a:sym typeface="Calibri"/>
              </a:rPr>
              <a:t>, la cual se llevo acabo en casa de la cultura</a:t>
            </a:r>
            <a:endParaRPr sz="1800">
              <a:solidFill>
                <a:schemeClr val="dk1"/>
              </a:solidFill>
              <a:latin typeface="Calibri"/>
              <a:ea typeface="Calibri"/>
              <a:cs typeface="Calibri"/>
              <a:sym typeface="Calibri"/>
            </a:endParaRPr>
          </a:p>
        </p:txBody>
      </p:sp>
      <p:pic>
        <p:nvPicPr>
          <p:cNvPr id="138" name="Google Shape;138;p6"/>
          <p:cNvPicPr preferRelativeResize="0"/>
          <p:nvPr/>
        </p:nvPicPr>
        <p:blipFill rotWithShape="1">
          <a:blip r:embed="rId4">
            <a:alphaModFix/>
          </a:blip>
          <a:srcRect b="18059" l="0" r="0" t="0"/>
          <a:stretch/>
        </p:blipFill>
        <p:spPr>
          <a:xfrm>
            <a:off x="3985502" y="3319202"/>
            <a:ext cx="4574221" cy="28110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b="26453" l="33539" r="30861" t="50890"/>
          <a:stretch/>
        </p:blipFill>
        <p:spPr>
          <a:xfrm>
            <a:off x="794758" y="557611"/>
            <a:ext cx="3580688" cy="1281870"/>
          </a:xfrm>
          <a:prstGeom prst="rect">
            <a:avLst/>
          </a:prstGeom>
          <a:noFill/>
          <a:ln>
            <a:noFill/>
          </a:ln>
        </p:spPr>
      </p:pic>
      <p:sp>
        <p:nvSpPr>
          <p:cNvPr id="144" name="Google Shape;144;p7"/>
          <p:cNvSpPr txBox="1"/>
          <p:nvPr/>
        </p:nvSpPr>
        <p:spPr>
          <a:xfrm>
            <a:off x="2726109" y="2572283"/>
            <a:ext cx="7127192"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800">
                <a:solidFill>
                  <a:schemeClr val="dk1"/>
                </a:solidFill>
                <a:latin typeface="Calibri"/>
                <a:ea typeface="Calibri"/>
                <a:cs typeface="Calibri"/>
                <a:sym typeface="Calibri"/>
              </a:rPr>
              <a:t>El día lunes 27 de febrero, en la Dirección de Participación Ciudadana se llevo acabo una reunión con ciudadanos de </a:t>
            </a:r>
            <a:r>
              <a:rPr i="1" lang="es-MX" sz="1800">
                <a:solidFill>
                  <a:schemeClr val="dk1"/>
                </a:solidFill>
                <a:latin typeface="Calibri"/>
                <a:ea typeface="Calibri"/>
                <a:cs typeface="Calibri"/>
                <a:sym typeface="Calibri"/>
              </a:rPr>
              <a:t>Infonavit del castillo </a:t>
            </a:r>
            <a:r>
              <a:rPr lang="es-MX" sz="1800">
                <a:solidFill>
                  <a:schemeClr val="dk1"/>
                </a:solidFill>
                <a:latin typeface="Calibri"/>
                <a:ea typeface="Calibri"/>
                <a:cs typeface="Calibri"/>
                <a:sym typeface="Calibri"/>
              </a:rPr>
              <a:t>los cuales se tomo el tema de los Consejos Sociales De Participación Ciudadana.</a:t>
            </a:r>
            <a:endParaRPr sz="1800">
              <a:solidFill>
                <a:schemeClr val="dk1"/>
              </a:solidFill>
              <a:latin typeface="Calibri"/>
              <a:ea typeface="Calibri"/>
              <a:cs typeface="Calibri"/>
              <a:sym typeface="Calibri"/>
            </a:endParaRPr>
          </a:p>
        </p:txBody>
      </p:sp>
      <p:sp>
        <p:nvSpPr>
          <p:cNvPr id="145" name="Google Shape;145;p7"/>
          <p:cNvSpPr txBox="1"/>
          <p:nvPr/>
        </p:nvSpPr>
        <p:spPr>
          <a:xfrm>
            <a:off x="2726109" y="3869301"/>
            <a:ext cx="6981914"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MX" sz="1800">
                <a:solidFill>
                  <a:schemeClr val="dk1"/>
                </a:solidFill>
                <a:latin typeface="Calibri"/>
                <a:ea typeface="Calibri"/>
                <a:cs typeface="Calibri"/>
                <a:sym typeface="Calibri"/>
              </a:rPr>
              <a:t>Terminando la reunión el Director de Participación Ciudadana tubo otra reunión en casa de la cultura tomando como tema el Bicentenario realizando una calendarización.</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ción">
  <a:themeElements>
    <a:clrScheme name="Retrospección">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2023-02-22T15:58:10Z</dcterms:created>
  <dc:creator>admin</dc:creator>
</cp:coreProperties>
</file>