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1" r:id="rId2"/>
    <p:sldId id="257" r:id="rId3"/>
    <p:sldId id="259" r:id="rId4"/>
    <p:sldId id="260" r:id="rId5"/>
    <p:sldId id="258" r:id="rId6"/>
    <p:sldId id="262" r:id="rId7"/>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112" d="100"/>
          <a:sy n="112" d="100"/>
        </p:scale>
        <p:origin x="41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41E5D1C2-19FA-4C92-9EC4-5AB97968FE0D}" type="datetimeFigureOut">
              <a:rPr lang="es-MX" smtClean="0"/>
              <a:t>01/02/2023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4E5B08D-AEF3-4818-81A9-098707D53CF8}" type="slidenum">
              <a:rPr lang="es-MX" smtClean="0"/>
              <a:t>‹Nº›</a:t>
            </a:fld>
            <a:endParaRPr lang="es-MX"/>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3004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1E5D1C2-19FA-4C92-9EC4-5AB97968FE0D}" type="datetimeFigureOut">
              <a:rPr lang="es-MX" smtClean="0"/>
              <a:t>01/02/2023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4E5B08D-AEF3-4818-81A9-098707D53CF8}" type="slidenum">
              <a:rPr lang="es-MX" smtClean="0"/>
              <a:t>‹Nº›</a:t>
            </a:fld>
            <a:endParaRPr lang="es-MX"/>
          </a:p>
        </p:txBody>
      </p:sp>
    </p:spTree>
    <p:extLst>
      <p:ext uri="{BB962C8B-B14F-4D97-AF65-F5344CB8AC3E}">
        <p14:creationId xmlns:p14="http://schemas.microsoft.com/office/powerpoint/2010/main" val="1039073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1E5D1C2-19FA-4C92-9EC4-5AB97968FE0D}" type="datetimeFigureOut">
              <a:rPr lang="es-MX" smtClean="0"/>
              <a:t>01/02/2023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4E5B08D-AEF3-4818-81A9-098707D53CF8}" type="slidenum">
              <a:rPr lang="es-MX" smtClean="0"/>
              <a:t>‹Nº›</a:t>
            </a:fld>
            <a:endParaRPr lang="es-MX"/>
          </a:p>
        </p:txBody>
      </p:sp>
    </p:spTree>
    <p:extLst>
      <p:ext uri="{BB962C8B-B14F-4D97-AF65-F5344CB8AC3E}">
        <p14:creationId xmlns:p14="http://schemas.microsoft.com/office/powerpoint/2010/main" val="4122142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1E5D1C2-19FA-4C92-9EC4-5AB97968FE0D}" type="datetimeFigureOut">
              <a:rPr lang="es-MX" smtClean="0"/>
              <a:t>01/02/2023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4E5B08D-AEF3-4818-81A9-098707D53CF8}" type="slidenum">
              <a:rPr lang="es-MX" smtClean="0"/>
              <a:t>‹Nº›</a:t>
            </a:fld>
            <a:endParaRPr lang="es-MX"/>
          </a:p>
        </p:txBody>
      </p:sp>
    </p:spTree>
    <p:extLst>
      <p:ext uri="{BB962C8B-B14F-4D97-AF65-F5344CB8AC3E}">
        <p14:creationId xmlns:p14="http://schemas.microsoft.com/office/powerpoint/2010/main" val="1061751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41E5D1C2-19FA-4C92-9EC4-5AB97968FE0D}" type="datetimeFigureOut">
              <a:rPr lang="es-MX" smtClean="0"/>
              <a:t>01/02/2023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4E5B08D-AEF3-4818-81A9-098707D53CF8}" type="slidenum">
              <a:rPr lang="es-MX" smtClean="0"/>
              <a:t>‹Nº›</a:t>
            </a:fld>
            <a:endParaRPr lang="es-MX"/>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1160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1E5D1C2-19FA-4C92-9EC4-5AB97968FE0D}" type="datetimeFigureOut">
              <a:rPr lang="es-MX" smtClean="0"/>
              <a:t>01/02/2023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64E5B08D-AEF3-4818-81A9-098707D53CF8}" type="slidenum">
              <a:rPr lang="es-MX" smtClean="0"/>
              <a:t>‹Nº›</a:t>
            </a:fld>
            <a:endParaRPr lang="es-MX"/>
          </a:p>
        </p:txBody>
      </p:sp>
    </p:spTree>
    <p:extLst>
      <p:ext uri="{BB962C8B-B14F-4D97-AF65-F5344CB8AC3E}">
        <p14:creationId xmlns:p14="http://schemas.microsoft.com/office/powerpoint/2010/main" val="1642754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1097280" y="2582334"/>
            <a:ext cx="4937760" cy="337820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6217920" y="2582334"/>
            <a:ext cx="4937760" cy="337820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1E5D1C2-19FA-4C92-9EC4-5AB97968FE0D}" type="datetimeFigureOut">
              <a:rPr lang="es-MX" smtClean="0"/>
              <a:t>01/02/2023</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64E5B08D-AEF3-4818-81A9-098707D53CF8}" type="slidenum">
              <a:rPr lang="es-MX" smtClean="0"/>
              <a:t>‹Nº›</a:t>
            </a:fld>
            <a:endParaRPr lang="es-MX"/>
          </a:p>
        </p:txBody>
      </p:sp>
    </p:spTree>
    <p:extLst>
      <p:ext uri="{BB962C8B-B14F-4D97-AF65-F5344CB8AC3E}">
        <p14:creationId xmlns:p14="http://schemas.microsoft.com/office/powerpoint/2010/main" val="4037611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1E5D1C2-19FA-4C92-9EC4-5AB97968FE0D}" type="datetimeFigureOut">
              <a:rPr lang="es-MX" smtClean="0"/>
              <a:t>01/02/2023</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64E5B08D-AEF3-4818-81A9-098707D53CF8}" type="slidenum">
              <a:rPr lang="es-MX" smtClean="0"/>
              <a:t>‹Nº›</a:t>
            </a:fld>
            <a:endParaRPr lang="es-MX"/>
          </a:p>
        </p:txBody>
      </p:sp>
    </p:spTree>
    <p:extLst>
      <p:ext uri="{BB962C8B-B14F-4D97-AF65-F5344CB8AC3E}">
        <p14:creationId xmlns:p14="http://schemas.microsoft.com/office/powerpoint/2010/main" val="4279522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1E5D1C2-19FA-4C92-9EC4-5AB97968FE0D}" type="datetimeFigureOut">
              <a:rPr lang="es-MX" smtClean="0"/>
              <a:t>01/02/2023</a:t>
            </a:fld>
            <a:endParaRPr lang="es-MX"/>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s-MX"/>
          </a:p>
        </p:txBody>
      </p:sp>
      <p:sp>
        <p:nvSpPr>
          <p:cNvPr id="9" name="Slide Number Placeholder 8"/>
          <p:cNvSpPr>
            <a:spLocks noGrp="1"/>
          </p:cNvSpPr>
          <p:nvPr>
            <p:ph type="sldNum" sz="quarter" idx="12"/>
          </p:nvPr>
        </p:nvSpPr>
        <p:spPr/>
        <p:txBody>
          <a:bodyPr/>
          <a:lstStyle/>
          <a:p>
            <a:fld id="{64E5B08D-AEF3-4818-81A9-098707D53CF8}" type="slidenum">
              <a:rPr lang="es-MX" smtClean="0"/>
              <a:t>‹Nº›</a:t>
            </a:fld>
            <a:endParaRPr lang="es-MX"/>
          </a:p>
        </p:txBody>
      </p:sp>
    </p:spTree>
    <p:extLst>
      <p:ext uri="{BB962C8B-B14F-4D97-AF65-F5344CB8AC3E}">
        <p14:creationId xmlns:p14="http://schemas.microsoft.com/office/powerpoint/2010/main" val="1061277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1E5D1C2-19FA-4C92-9EC4-5AB97968FE0D}" type="datetimeFigureOut">
              <a:rPr lang="es-MX" smtClean="0"/>
              <a:t>01/02/2023</a:t>
            </a:fld>
            <a:endParaRPr lang="es-MX"/>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s-MX"/>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4E5B08D-AEF3-4818-81A9-098707D53CF8}" type="slidenum">
              <a:rPr lang="es-MX" smtClean="0"/>
              <a:t>‹Nº›</a:t>
            </a:fld>
            <a:endParaRPr lang="es-MX"/>
          </a:p>
        </p:txBody>
      </p:sp>
    </p:spTree>
    <p:extLst>
      <p:ext uri="{BB962C8B-B14F-4D97-AF65-F5344CB8AC3E}">
        <p14:creationId xmlns:p14="http://schemas.microsoft.com/office/powerpoint/2010/main" val="3923683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1E5D1C2-19FA-4C92-9EC4-5AB97968FE0D}" type="datetimeFigureOut">
              <a:rPr lang="es-MX" smtClean="0"/>
              <a:t>01/02/2023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64E5B08D-AEF3-4818-81A9-098707D53CF8}" type="slidenum">
              <a:rPr lang="es-MX" smtClean="0"/>
              <a:t>‹Nº›</a:t>
            </a:fld>
            <a:endParaRPr lang="es-MX"/>
          </a:p>
        </p:txBody>
      </p:sp>
    </p:spTree>
    <p:extLst>
      <p:ext uri="{BB962C8B-B14F-4D97-AF65-F5344CB8AC3E}">
        <p14:creationId xmlns:p14="http://schemas.microsoft.com/office/powerpoint/2010/main" val="4227619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1E5D1C2-19FA-4C92-9EC4-5AB97968FE0D}" type="datetimeFigureOut">
              <a:rPr lang="es-MX" smtClean="0"/>
              <a:t>01/02/2023</a:t>
            </a:fld>
            <a:endParaRPr lang="es-MX"/>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s-MX"/>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4E5B08D-AEF3-4818-81A9-098707D53CF8}" type="slidenum">
              <a:rPr lang="es-MX" smtClean="0"/>
              <a:t>‹Nº›</a:t>
            </a:fld>
            <a:endParaRPr lang="es-MX"/>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76131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l="33200" t="52401" r="31626" b="28266"/>
          <a:stretch/>
        </p:blipFill>
        <p:spPr>
          <a:xfrm>
            <a:off x="7229742" y="623842"/>
            <a:ext cx="3537960" cy="1093862"/>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9009" y="396778"/>
            <a:ext cx="1709649" cy="1709649"/>
          </a:xfrm>
          <a:prstGeom prst="rect">
            <a:avLst/>
          </a:prstGeom>
        </p:spPr>
      </p:pic>
      <p:sp>
        <p:nvSpPr>
          <p:cNvPr id="6" name="Rectángulo 5"/>
          <p:cNvSpPr/>
          <p:nvPr/>
        </p:nvSpPr>
        <p:spPr>
          <a:xfrm>
            <a:off x="2204814" y="3691783"/>
            <a:ext cx="7870677" cy="769441"/>
          </a:xfrm>
          <a:prstGeom prst="rect">
            <a:avLst/>
          </a:prstGeom>
        </p:spPr>
        <p:txBody>
          <a:bodyPr wrap="square">
            <a:spAutoFit/>
          </a:bodyPr>
          <a:lstStyle/>
          <a:p>
            <a:pPr lvl="0"/>
            <a:r>
              <a:rPr lang="es-MX" sz="4400" b="1" dirty="0">
                <a:solidFill>
                  <a:schemeClr val="accent1"/>
                </a:solidFill>
                <a:latin typeface="Gabriola" panose="04040605051002020D02" pitchFamily="82" charset="0"/>
              </a:rPr>
              <a:t>Informe de actividades del mes de </a:t>
            </a:r>
            <a:r>
              <a:rPr lang="es-MX" sz="4400" b="1" dirty="0" smtClean="0">
                <a:solidFill>
                  <a:schemeClr val="accent1"/>
                </a:solidFill>
                <a:latin typeface="Gabriola" panose="04040605051002020D02" pitchFamily="82" charset="0"/>
              </a:rPr>
              <a:t>enero  </a:t>
            </a:r>
            <a:endParaRPr lang="es-MX" sz="4400" b="1" dirty="0">
              <a:solidFill>
                <a:schemeClr val="accent1"/>
              </a:solidFill>
              <a:latin typeface="Gabriola" panose="04040605051002020D02" pitchFamily="82" charset="0"/>
            </a:endParaRPr>
          </a:p>
        </p:txBody>
      </p:sp>
      <p:sp>
        <p:nvSpPr>
          <p:cNvPr id="7" name="Rectángulo 6"/>
          <p:cNvSpPr/>
          <p:nvPr/>
        </p:nvSpPr>
        <p:spPr>
          <a:xfrm>
            <a:off x="7445085" y="4276558"/>
            <a:ext cx="2497671" cy="369332"/>
          </a:xfrm>
          <a:prstGeom prst="rect">
            <a:avLst/>
          </a:prstGeom>
        </p:spPr>
        <p:txBody>
          <a:bodyPr wrap="none">
            <a:spAutoFit/>
          </a:bodyPr>
          <a:lstStyle/>
          <a:p>
            <a:r>
              <a:rPr lang="es-MX" dirty="0" smtClean="0"/>
              <a:t>Participación Ciudadana </a:t>
            </a:r>
            <a:endParaRPr lang="es-MX" dirty="0"/>
          </a:p>
        </p:txBody>
      </p:sp>
    </p:spTree>
    <p:extLst>
      <p:ext uri="{BB962C8B-B14F-4D97-AF65-F5344CB8AC3E}">
        <p14:creationId xmlns:p14="http://schemas.microsoft.com/office/powerpoint/2010/main" val="1967798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721681" y="513127"/>
            <a:ext cx="3535986" cy="1097375"/>
          </a:xfrm>
          <a:prstGeom prst="rect">
            <a:avLst/>
          </a:prstGeom>
        </p:spPr>
      </p:pic>
      <p:sp>
        <p:nvSpPr>
          <p:cNvPr id="3" name="CuadroTexto 2"/>
          <p:cNvSpPr txBox="1"/>
          <p:nvPr/>
        </p:nvSpPr>
        <p:spPr>
          <a:xfrm>
            <a:off x="1674976" y="2290273"/>
            <a:ext cx="9699476" cy="1477328"/>
          </a:xfrm>
          <a:prstGeom prst="rect">
            <a:avLst/>
          </a:prstGeom>
          <a:noFill/>
        </p:spPr>
        <p:txBody>
          <a:bodyPr wrap="square" rtlCol="0">
            <a:spAutoFit/>
          </a:bodyPr>
          <a:lstStyle/>
          <a:p>
            <a:pPr algn="just"/>
            <a:r>
              <a:rPr lang="es-MX" dirty="0" smtClean="0"/>
              <a:t>El día </a:t>
            </a:r>
            <a:r>
              <a:rPr lang="es-MX" i="1" dirty="0" smtClean="0"/>
              <a:t>2 de enero del 2023</a:t>
            </a:r>
            <a:r>
              <a:rPr lang="es-MX" dirty="0" smtClean="0"/>
              <a:t>, la dirección de </a:t>
            </a:r>
            <a:r>
              <a:rPr lang="es-MX" b="1" dirty="0" smtClean="0"/>
              <a:t>Participación </a:t>
            </a:r>
            <a:r>
              <a:rPr lang="es-MX" b="1" dirty="0"/>
              <a:t>C</a:t>
            </a:r>
            <a:r>
              <a:rPr lang="es-MX" b="1" dirty="0" smtClean="0"/>
              <a:t>iudadana </a:t>
            </a:r>
            <a:r>
              <a:rPr lang="es-MX" dirty="0"/>
              <a:t>c</a:t>
            </a:r>
            <a:r>
              <a:rPr lang="es-MX" dirty="0" smtClean="0"/>
              <a:t>omenzó a poner en practica uno de los </a:t>
            </a:r>
            <a:r>
              <a:rPr lang="es-MX" dirty="0" smtClean="0">
                <a:solidFill>
                  <a:schemeClr val="accent1"/>
                </a:solidFill>
              </a:rPr>
              <a:t>mecanismos del participación ciudadana, </a:t>
            </a:r>
            <a:r>
              <a:rPr lang="es-MX" dirty="0" smtClean="0"/>
              <a:t>siendo ya este el quinto año consecutivo del </a:t>
            </a:r>
            <a:r>
              <a:rPr lang="es-MX" b="1" dirty="0" smtClean="0">
                <a:solidFill>
                  <a:schemeClr val="bg1">
                    <a:lumMod val="50000"/>
                  </a:schemeClr>
                </a:solidFill>
              </a:rPr>
              <a:t>“Presupuesto Participativo 2023”, </a:t>
            </a:r>
            <a:r>
              <a:rPr lang="es-MX" dirty="0" smtClean="0"/>
              <a:t>lo cual el personal de dicha dirección se encuentra en las diferentes </a:t>
            </a:r>
            <a:r>
              <a:rPr lang="es-MX" dirty="0"/>
              <a:t> </a:t>
            </a:r>
            <a:r>
              <a:rPr lang="es-MX" dirty="0" smtClean="0"/>
              <a:t>centros de cobros del municipio como lo es: </a:t>
            </a:r>
          </a:p>
          <a:p>
            <a:endParaRPr lang="es-MX" dirty="0"/>
          </a:p>
        </p:txBody>
      </p:sp>
      <p:sp>
        <p:nvSpPr>
          <p:cNvPr id="4" name="Rectángulo 3"/>
          <p:cNvSpPr/>
          <p:nvPr/>
        </p:nvSpPr>
        <p:spPr>
          <a:xfrm>
            <a:off x="3261644" y="3767601"/>
            <a:ext cx="7283865" cy="2031325"/>
          </a:xfrm>
          <a:prstGeom prst="rect">
            <a:avLst/>
          </a:prstGeom>
        </p:spPr>
        <p:txBody>
          <a:bodyPr wrap="square" numCol="2">
            <a:spAutoFit/>
          </a:bodyPr>
          <a:lstStyle/>
          <a:p>
            <a:pPr marL="285750" indent="-285750">
              <a:buFont typeface="Wingdings" panose="05000000000000000000" pitchFamily="2" charset="2"/>
              <a:buChar char="§"/>
            </a:pPr>
            <a:r>
              <a:rPr lang="es-MX" dirty="0" smtClean="0"/>
              <a:t>Cabecera Municipal </a:t>
            </a:r>
            <a:endParaRPr lang="es-MX" dirty="0"/>
          </a:p>
          <a:p>
            <a:pPr marL="285750" indent="-285750">
              <a:buFont typeface="Wingdings" panose="05000000000000000000" pitchFamily="2" charset="2"/>
              <a:buChar char="§"/>
            </a:pPr>
            <a:r>
              <a:rPr lang="es-MX" dirty="0" smtClean="0"/>
              <a:t>San José del Verde </a:t>
            </a:r>
          </a:p>
          <a:p>
            <a:pPr marL="285750" indent="-285750">
              <a:buFont typeface="Wingdings" panose="05000000000000000000" pitchFamily="2" charset="2"/>
              <a:buChar char="§"/>
            </a:pPr>
            <a:r>
              <a:rPr lang="es-MX" dirty="0" smtClean="0"/>
              <a:t>San José del Quince </a:t>
            </a:r>
            <a:endParaRPr lang="es-MX" dirty="0" smtClean="0"/>
          </a:p>
          <a:p>
            <a:pPr marL="285750" indent="-285750">
              <a:buFont typeface="Wingdings" panose="05000000000000000000" pitchFamily="2" charset="2"/>
              <a:buChar char="§"/>
            </a:pPr>
            <a:r>
              <a:rPr lang="es-MX" dirty="0" smtClean="0"/>
              <a:t>Obras publicas </a:t>
            </a:r>
            <a:endParaRPr lang="es-MX" dirty="0"/>
          </a:p>
          <a:p>
            <a:pPr marL="285750" indent="-285750">
              <a:buFont typeface="Wingdings" panose="05000000000000000000" pitchFamily="2" charset="2"/>
              <a:buChar char="Ø"/>
            </a:pPr>
            <a:endParaRPr lang="es-MX" dirty="0" smtClean="0"/>
          </a:p>
          <a:p>
            <a:pPr marL="285750" indent="-285750">
              <a:buFont typeface="Wingdings" panose="05000000000000000000" pitchFamily="2" charset="2"/>
              <a:buChar char="Ø"/>
            </a:pPr>
            <a:endParaRPr lang="es-MX" dirty="0" smtClean="0"/>
          </a:p>
          <a:p>
            <a:endParaRPr lang="es-MX" dirty="0" smtClean="0"/>
          </a:p>
          <a:p>
            <a:pPr marL="285750" indent="-285750">
              <a:buFont typeface="Wingdings" panose="05000000000000000000" pitchFamily="2" charset="2"/>
              <a:buChar char="§"/>
            </a:pPr>
            <a:r>
              <a:rPr lang="es-MX" dirty="0" smtClean="0"/>
              <a:t> San José del Castillo</a:t>
            </a:r>
          </a:p>
          <a:p>
            <a:pPr marL="285750" indent="-285750">
              <a:buFont typeface="Wingdings" panose="05000000000000000000" pitchFamily="2" charset="2"/>
              <a:buChar char="§"/>
            </a:pPr>
            <a:r>
              <a:rPr lang="es-MX" dirty="0" smtClean="0"/>
              <a:t>Pintas</a:t>
            </a:r>
          </a:p>
          <a:p>
            <a:pPr marL="285750" indent="-285750">
              <a:buFont typeface="Wingdings" panose="05000000000000000000" pitchFamily="2" charset="2"/>
              <a:buChar char="§"/>
            </a:pPr>
            <a:r>
              <a:rPr lang="es-MX" dirty="0" smtClean="0"/>
              <a:t>Pintitas. </a:t>
            </a:r>
          </a:p>
          <a:p>
            <a:pPr marL="285750" indent="-285750">
              <a:buFont typeface="Wingdings" panose="05000000000000000000" pitchFamily="2" charset="2"/>
              <a:buChar char="§"/>
            </a:pPr>
            <a:r>
              <a:rPr lang="es-MX" dirty="0" smtClean="0"/>
              <a:t>Casa de la cultura </a:t>
            </a:r>
            <a:endParaRPr lang="es-MX" dirty="0"/>
          </a:p>
        </p:txBody>
      </p:sp>
      <p:pic>
        <p:nvPicPr>
          <p:cNvPr id="5" name="Imagen 4"/>
          <p:cNvPicPr>
            <a:picLocks noChangeAspect="1"/>
          </p:cNvPicPr>
          <p:nvPr/>
        </p:nvPicPr>
        <p:blipFill rotWithShape="1">
          <a:blip r:embed="rId3"/>
          <a:srcRect l="9601" t="10183" r="51307" b="23130"/>
          <a:stretch/>
        </p:blipFill>
        <p:spPr>
          <a:xfrm>
            <a:off x="9225183" y="3931065"/>
            <a:ext cx="2640651" cy="2179178"/>
          </a:xfrm>
          <a:prstGeom prst="rect">
            <a:avLst/>
          </a:prstGeom>
        </p:spPr>
      </p:pic>
    </p:spTree>
    <p:extLst>
      <p:ext uri="{BB962C8B-B14F-4D97-AF65-F5344CB8AC3E}">
        <p14:creationId xmlns:p14="http://schemas.microsoft.com/office/powerpoint/2010/main" val="659596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721681" y="513127"/>
            <a:ext cx="3535986" cy="1097375"/>
          </a:xfrm>
          <a:prstGeom prst="rect">
            <a:avLst/>
          </a:prstGeom>
        </p:spPr>
      </p:pic>
      <p:sp>
        <p:nvSpPr>
          <p:cNvPr id="3" name="CuadroTexto 2"/>
          <p:cNvSpPr txBox="1"/>
          <p:nvPr/>
        </p:nvSpPr>
        <p:spPr>
          <a:xfrm>
            <a:off x="2230451" y="2148887"/>
            <a:ext cx="8682527" cy="3354765"/>
          </a:xfrm>
          <a:prstGeom prst="rect">
            <a:avLst/>
          </a:prstGeom>
          <a:noFill/>
        </p:spPr>
        <p:txBody>
          <a:bodyPr wrap="square" rtlCol="0">
            <a:spAutoFit/>
          </a:bodyPr>
          <a:lstStyle/>
          <a:p>
            <a:r>
              <a:rPr lang="es-MX" sz="2000" dirty="0">
                <a:solidFill>
                  <a:schemeClr val="bg2">
                    <a:lumMod val="25000"/>
                  </a:schemeClr>
                </a:solidFill>
              </a:rPr>
              <a:t>C</a:t>
            </a:r>
            <a:r>
              <a:rPr lang="es-MX" sz="2000" dirty="0" smtClean="0">
                <a:solidFill>
                  <a:schemeClr val="bg2">
                    <a:lumMod val="25000"/>
                  </a:schemeClr>
                </a:solidFill>
              </a:rPr>
              <a:t>on el apoyo de las siguientes </a:t>
            </a:r>
            <a:r>
              <a:rPr lang="es-MX" dirty="0" smtClean="0">
                <a:solidFill>
                  <a:schemeClr val="bg2">
                    <a:lumMod val="25000"/>
                  </a:schemeClr>
                </a:solidFill>
                <a:latin typeface="Arial" panose="020B0604020202020204" pitchFamily="34" charset="0"/>
                <a:cs typeface="Arial" panose="020B0604020202020204" pitchFamily="34" charset="0"/>
              </a:rPr>
              <a:t>d</a:t>
            </a:r>
            <a:r>
              <a:rPr lang="es-MX" dirty="0" smtClean="0">
                <a:solidFill>
                  <a:schemeClr val="bg2">
                    <a:lumMod val="25000"/>
                  </a:schemeClr>
                </a:solidFill>
                <a:latin typeface="Arial" panose="020B0604020202020204" pitchFamily="34" charset="0"/>
                <a:ea typeface="Calibri" panose="020F0502020204030204" pitchFamily="34" charset="0"/>
                <a:cs typeface="Arial" panose="020B0604020202020204" pitchFamily="34" charset="0"/>
              </a:rPr>
              <a:t>ependencias como:</a:t>
            </a:r>
          </a:p>
          <a:p>
            <a:endParaRPr lang="es-MX" dirty="0" smtClean="0">
              <a:solidFill>
                <a:schemeClr val="bg2">
                  <a:lumMod val="25000"/>
                </a:schemeClr>
              </a:solidFill>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s-MX" dirty="0" smtClean="0">
                <a:solidFill>
                  <a:schemeClr val="bg2">
                    <a:lumMod val="25000"/>
                  </a:schemeClr>
                </a:solidFill>
                <a:latin typeface="Arial" panose="020B0604020202020204" pitchFamily="34" charset="0"/>
                <a:ea typeface="Calibri" panose="020F0502020204030204" pitchFamily="34" charset="0"/>
                <a:cs typeface="Arial" panose="020B0604020202020204" pitchFamily="34" charset="0"/>
              </a:rPr>
              <a:t>Tesorería </a:t>
            </a:r>
            <a:r>
              <a:rPr lang="es-MX" dirty="0">
                <a:solidFill>
                  <a:schemeClr val="bg2">
                    <a:lumMod val="25000"/>
                  </a:schemeClr>
                </a:solidFill>
                <a:latin typeface="Arial" panose="020B0604020202020204" pitchFamily="34" charset="0"/>
                <a:ea typeface="Calibri" panose="020F0502020204030204" pitchFamily="34" charset="0"/>
                <a:cs typeface="Arial" panose="020B0604020202020204" pitchFamily="34" charset="0"/>
              </a:rPr>
              <a:t>Municipal</a:t>
            </a:r>
            <a:r>
              <a:rPr lang="es-MX" dirty="0" smtClean="0">
                <a:solidFill>
                  <a:schemeClr val="bg2">
                    <a:lumMod val="25000"/>
                  </a:schemeClr>
                </a:solidFill>
                <a:latin typeface="Arial" panose="020B0604020202020204" pitchFamily="34" charset="0"/>
                <a:ea typeface="Calibri" panose="020F0502020204030204" pitchFamily="34" charset="0"/>
                <a:cs typeface="Arial" panose="020B0604020202020204" pitchFamily="34" charset="0"/>
              </a:rPr>
              <a:t>.</a:t>
            </a:r>
          </a:p>
          <a:p>
            <a:pPr marL="285750" indent="-285750">
              <a:buFont typeface="Arial" panose="020B0604020202020204" pitchFamily="34" charset="0"/>
              <a:buChar char="•"/>
            </a:pPr>
            <a:r>
              <a:rPr lang="es-MX" dirty="0" smtClean="0">
                <a:solidFill>
                  <a:schemeClr val="bg2">
                    <a:lumMod val="25000"/>
                  </a:schemeClr>
                </a:solidFill>
                <a:latin typeface="Arial" panose="020B0604020202020204" pitchFamily="34" charset="0"/>
                <a:ea typeface="Calibri" panose="020F0502020204030204" pitchFamily="34" charset="0"/>
                <a:cs typeface="Arial" panose="020B0604020202020204" pitchFamily="34" charset="0"/>
              </a:rPr>
              <a:t>Dirección de Planeación, Evaluación y Seguimiento.</a:t>
            </a:r>
          </a:p>
          <a:p>
            <a:pPr marL="285750" indent="-285750">
              <a:buFont typeface="Arial" panose="020B0604020202020204" pitchFamily="34" charset="0"/>
              <a:buChar char="•"/>
            </a:pPr>
            <a:r>
              <a:rPr lang="es-MX" dirty="0" smtClean="0">
                <a:solidFill>
                  <a:schemeClr val="bg2">
                    <a:lumMod val="25000"/>
                  </a:schemeClr>
                </a:solidFill>
                <a:latin typeface="Arial" panose="020B0604020202020204" pitchFamily="34" charset="0"/>
                <a:ea typeface="Calibri" panose="020F0502020204030204" pitchFamily="34" charset="0"/>
                <a:cs typeface="Arial" panose="020B0604020202020204" pitchFamily="34" charset="0"/>
              </a:rPr>
              <a:t>Dirección de Tecnologías de la Innovación y Comunicación.</a:t>
            </a:r>
            <a:endParaRPr lang="es-MX" dirty="0" smtClean="0">
              <a:solidFill>
                <a:schemeClr val="bg2">
                  <a:lumMod val="25000"/>
                </a:schemeClr>
              </a:solidFill>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s-MX" dirty="0" smtClean="0">
                <a:solidFill>
                  <a:schemeClr val="bg2">
                    <a:lumMod val="25000"/>
                  </a:schemeClr>
                </a:solidFill>
                <a:latin typeface="Arial" panose="020B0604020202020204" pitchFamily="34" charset="0"/>
                <a:ea typeface="Calibri" panose="020F0502020204030204" pitchFamily="34" charset="0"/>
                <a:cs typeface="Arial" panose="020B0604020202020204" pitchFamily="34" charset="0"/>
              </a:rPr>
              <a:t>Dirección </a:t>
            </a:r>
            <a:r>
              <a:rPr lang="es-MX" dirty="0">
                <a:solidFill>
                  <a:schemeClr val="bg2">
                    <a:lumMod val="25000"/>
                  </a:schemeClr>
                </a:solidFill>
                <a:latin typeface="Arial" panose="020B0604020202020204" pitchFamily="34" charset="0"/>
                <a:ea typeface="Calibri" panose="020F0502020204030204" pitchFamily="34" charset="0"/>
                <a:cs typeface="Arial" panose="020B0604020202020204" pitchFamily="34" charset="0"/>
              </a:rPr>
              <a:t>de Comunicación Social</a:t>
            </a:r>
            <a:r>
              <a:rPr lang="es-MX" dirty="0" smtClean="0">
                <a:solidFill>
                  <a:schemeClr val="bg2">
                    <a:lumMod val="25000"/>
                  </a:schemeClr>
                </a:solidFill>
                <a:latin typeface="Arial" panose="020B0604020202020204" pitchFamily="34" charset="0"/>
                <a:ea typeface="Calibri" panose="020F0502020204030204" pitchFamily="34" charset="0"/>
                <a:cs typeface="Arial" panose="020B0604020202020204" pitchFamily="34" charset="0"/>
              </a:rPr>
              <a:t>.</a:t>
            </a:r>
          </a:p>
          <a:p>
            <a:pPr marL="285750" indent="-285750">
              <a:buFont typeface="Arial" panose="020B0604020202020204" pitchFamily="34" charset="0"/>
              <a:buChar char="•"/>
            </a:pPr>
            <a:r>
              <a:rPr lang="es-MX" dirty="0" smtClean="0">
                <a:solidFill>
                  <a:schemeClr val="bg2">
                    <a:lumMod val="25000"/>
                  </a:schemeClr>
                </a:solidFill>
                <a:latin typeface="Arial" panose="020B0604020202020204" pitchFamily="34" charset="0"/>
                <a:ea typeface="Calibri" panose="020F0502020204030204" pitchFamily="34" charset="0"/>
                <a:cs typeface="Arial" panose="020B0604020202020204" pitchFamily="34" charset="0"/>
              </a:rPr>
              <a:t>Dirección </a:t>
            </a:r>
            <a:r>
              <a:rPr lang="es-MX" dirty="0">
                <a:solidFill>
                  <a:schemeClr val="bg2">
                    <a:lumMod val="25000"/>
                  </a:schemeClr>
                </a:solidFill>
                <a:latin typeface="Arial" panose="020B0604020202020204" pitchFamily="34" charset="0"/>
                <a:ea typeface="Calibri" panose="020F0502020204030204" pitchFamily="34" charset="0"/>
                <a:cs typeface="Arial" panose="020B0604020202020204" pitchFamily="34" charset="0"/>
              </a:rPr>
              <a:t>de Atención Ciudadana</a:t>
            </a:r>
            <a:r>
              <a:rPr lang="es-MX" dirty="0" smtClean="0">
                <a:solidFill>
                  <a:schemeClr val="bg2">
                    <a:lumMod val="25000"/>
                  </a:schemeClr>
                </a:solidFill>
                <a:latin typeface="Arial" panose="020B0604020202020204" pitchFamily="34" charset="0"/>
                <a:ea typeface="Calibri" panose="020F0502020204030204" pitchFamily="34" charset="0"/>
                <a:cs typeface="Arial" panose="020B0604020202020204" pitchFamily="34" charset="0"/>
              </a:rPr>
              <a:t>.</a:t>
            </a:r>
          </a:p>
          <a:p>
            <a:r>
              <a:rPr lang="es-MX" sz="2400" dirty="0" smtClean="0">
                <a:solidFill>
                  <a:schemeClr val="bg2">
                    <a:lumMod val="25000"/>
                  </a:schemeClr>
                </a:solidFill>
                <a:latin typeface="Arial" panose="020B0604020202020204" pitchFamily="34" charset="0"/>
                <a:ea typeface="Calibri" panose="020F0502020204030204" pitchFamily="34" charset="0"/>
                <a:cs typeface="Arial" panose="020B0604020202020204" pitchFamily="34" charset="0"/>
              </a:rPr>
              <a:t/>
            </a:r>
            <a:br>
              <a:rPr lang="es-MX" sz="2400" dirty="0" smtClean="0">
                <a:solidFill>
                  <a:schemeClr val="bg2">
                    <a:lumMod val="25000"/>
                  </a:schemeClr>
                </a:solidFill>
                <a:latin typeface="Arial" panose="020B0604020202020204" pitchFamily="34" charset="0"/>
                <a:ea typeface="Calibri" panose="020F0502020204030204" pitchFamily="34" charset="0"/>
                <a:cs typeface="Arial" panose="020B0604020202020204" pitchFamily="34" charset="0"/>
              </a:rPr>
            </a:br>
            <a:endParaRPr lang="es-MX" sz="2000" dirty="0">
              <a:solidFill>
                <a:schemeClr val="accent1"/>
              </a:solidFill>
              <a:latin typeface="Arial" panose="020B0604020202020204" pitchFamily="34" charset="0"/>
              <a:ea typeface="Calibri" panose="020F0502020204030204" pitchFamily="34" charset="0"/>
              <a:cs typeface="Arial" panose="020B0604020202020204" pitchFamily="34" charset="0"/>
            </a:endParaRPr>
          </a:p>
          <a:p>
            <a:r>
              <a:rPr lang="es-MX" sz="2000" dirty="0" smtClean="0">
                <a:solidFill>
                  <a:schemeClr val="tx1">
                    <a:lumMod val="85000"/>
                    <a:lumOff val="15000"/>
                  </a:schemeClr>
                </a:solidFill>
                <a:latin typeface="Arial" panose="020B0604020202020204" pitchFamily="34" charset="0"/>
                <a:ea typeface="Calibri" panose="020F0502020204030204" pitchFamily="34" charset="0"/>
                <a:cs typeface="Arial" panose="020B0604020202020204" pitchFamily="34" charset="0"/>
              </a:rPr>
              <a:t/>
            </a:r>
            <a:br>
              <a:rPr lang="es-MX" sz="2000" dirty="0" smtClean="0">
                <a:solidFill>
                  <a:schemeClr val="tx1">
                    <a:lumMod val="85000"/>
                    <a:lumOff val="15000"/>
                  </a:schemeClr>
                </a:solidFill>
                <a:latin typeface="Arial" panose="020B0604020202020204" pitchFamily="34" charset="0"/>
                <a:ea typeface="Calibri" panose="020F0502020204030204" pitchFamily="34" charset="0"/>
                <a:cs typeface="Arial" panose="020B0604020202020204" pitchFamily="34" charset="0"/>
              </a:rPr>
            </a:br>
            <a:r>
              <a:rPr lang="es-MX" sz="2000" b="1" i="1" dirty="0" smtClean="0">
                <a:solidFill>
                  <a:schemeClr val="accent1"/>
                </a:solidFill>
                <a:latin typeface="Arial" panose="020B0604020202020204" pitchFamily="34" charset="0"/>
                <a:ea typeface="Calibri" panose="020F0502020204030204" pitchFamily="34" charset="0"/>
                <a:cs typeface="Arial" panose="020B0604020202020204" pitchFamily="34" charset="0"/>
              </a:rPr>
              <a:t>La consulta se lleva a cabo del 02 de enero al 31 de marzo de 2023.</a:t>
            </a:r>
            <a:endParaRPr lang="es-MX" i="1" dirty="0">
              <a:solidFill>
                <a:schemeClr val="accent1"/>
              </a:solidFill>
            </a:endParaRPr>
          </a:p>
        </p:txBody>
      </p:sp>
    </p:spTree>
    <p:extLst>
      <p:ext uri="{BB962C8B-B14F-4D97-AF65-F5344CB8AC3E}">
        <p14:creationId xmlns:p14="http://schemas.microsoft.com/office/powerpoint/2010/main" val="273352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721681" y="513127"/>
            <a:ext cx="3535986" cy="1097375"/>
          </a:xfrm>
          <a:prstGeom prst="rect">
            <a:avLst/>
          </a:prstGeom>
        </p:spPr>
      </p:pic>
      <p:sp>
        <p:nvSpPr>
          <p:cNvPr id="3" name="CuadroTexto 2"/>
          <p:cNvSpPr txBox="1"/>
          <p:nvPr/>
        </p:nvSpPr>
        <p:spPr>
          <a:xfrm>
            <a:off x="3042301" y="1350236"/>
            <a:ext cx="8836352" cy="646331"/>
          </a:xfrm>
          <a:prstGeom prst="rect">
            <a:avLst/>
          </a:prstGeom>
          <a:noFill/>
        </p:spPr>
        <p:txBody>
          <a:bodyPr wrap="square" rtlCol="0">
            <a:spAutoFit/>
          </a:bodyPr>
          <a:lstStyle/>
          <a:p>
            <a:endParaRPr lang="es-MX" dirty="0" smtClean="0"/>
          </a:p>
          <a:p>
            <a:r>
              <a:rPr lang="es-MX" dirty="0" smtClean="0"/>
              <a:t>Siendo estas las obras  participantes en el </a:t>
            </a:r>
            <a:r>
              <a:rPr lang="es-MX" dirty="0" smtClean="0">
                <a:solidFill>
                  <a:schemeClr val="accent1"/>
                </a:solidFill>
              </a:rPr>
              <a:t>Presupuesto Participativo 2023.</a:t>
            </a:r>
            <a:endParaRPr lang="es-MX" dirty="0">
              <a:solidFill>
                <a:schemeClr val="accent1"/>
              </a:solidFill>
            </a:endParaRPr>
          </a:p>
        </p:txBody>
      </p:sp>
      <p:pic>
        <p:nvPicPr>
          <p:cNvPr id="5" name="Imagen 4"/>
          <p:cNvPicPr>
            <a:picLocks noChangeAspect="1"/>
          </p:cNvPicPr>
          <p:nvPr/>
        </p:nvPicPr>
        <p:blipFill>
          <a:blip r:embed="rId3"/>
          <a:stretch>
            <a:fillRect/>
          </a:stretch>
        </p:blipFill>
        <p:spPr>
          <a:xfrm>
            <a:off x="927717" y="2228424"/>
            <a:ext cx="3123914" cy="3904892"/>
          </a:xfrm>
          <a:prstGeom prst="rect">
            <a:avLst/>
          </a:prstGeom>
        </p:spPr>
      </p:pic>
      <p:sp>
        <p:nvSpPr>
          <p:cNvPr id="6" name="CuadroTexto 5"/>
          <p:cNvSpPr txBox="1"/>
          <p:nvPr/>
        </p:nvSpPr>
        <p:spPr>
          <a:xfrm>
            <a:off x="4610455" y="2833676"/>
            <a:ext cx="5700044" cy="2308324"/>
          </a:xfrm>
          <a:prstGeom prst="rect">
            <a:avLst/>
          </a:prstGeom>
          <a:noFill/>
        </p:spPr>
        <p:txBody>
          <a:bodyPr wrap="square" rtlCol="0">
            <a:spAutoFit/>
          </a:bodyPr>
          <a:lstStyle/>
          <a:p>
            <a:pPr algn="just"/>
            <a:r>
              <a:rPr lang="es-MX" dirty="0" smtClean="0"/>
              <a:t>El proceso de las encuestas, se lleva a cabo una ves que realizan el pago del predial, el personal de las diferentes áreas le da a conocer al ciudadano el como fue que las siguientes calles fueron elegidas y como pueden hacer la votación para el beneficio de la comunidad ya sea a través de papeletas o en la plataforma. Los ciudadanos pueden hacer su votación por una o dos calles.</a:t>
            </a:r>
          </a:p>
          <a:p>
            <a:endParaRPr lang="es-MX" dirty="0"/>
          </a:p>
        </p:txBody>
      </p:sp>
    </p:spTree>
    <p:extLst>
      <p:ext uri="{BB962C8B-B14F-4D97-AF65-F5344CB8AC3E}">
        <p14:creationId xmlns:p14="http://schemas.microsoft.com/office/powerpoint/2010/main" val="213734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721681" y="513127"/>
            <a:ext cx="3535986" cy="1097375"/>
          </a:xfrm>
          <a:prstGeom prst="rect">
            <a:avLst/>
          </a:prstGeom>
        </p:spPr>
      </p:pic>
      <p:sp>
        <p:nvSpPr>
          <p:cNvPr id="3" name="CuadroTexto 2"/>
          <p:cNvSpPr txBox="1"/>
          <p:nvPr/>
        </p:nvSpPr>
        <p:spPr>
          <a:xfrm>
            <a:off x="2489674" y="2657741"/>
            <a:ext cx="6810999" cy="1200329"/>
          </a:xfrm>
          <a:prstGeom prst="rect">
            <a:avLst/>
          </a:prstGeom>
          <a:noFill/>
        </p:spPr>
        <p:txBody>
          <a:bodyPr wrap="square" rtlCol="0">
            <a:spAutoFit/>
          </a:bodyPr>
          <a:lstStyle/>
          <a:p>
            <a:pPr algn="ctr"/>
            <a:r>
              <a:rPr lang="es-MX" dirty="0" smtClean="0"/>
              <a:t>El 11 de enero, </a:t>
            </a:r>
            <a:r>
              <a:rPr lang="es-MX" b="1" dirty="0" smtClean="0"/>
              <a:t>el director de Participación Ciudadana </a:t>
            </a:r>
            <a:r>
              <a:rPr lang="es-MX" dirty="0" smtClean="0"/>
              <a:t>fue invitado a  casa de la cultura por la dirección</a:t>
            </a:r>
            <a:r>
              <a:rPr lang="es-MX" b="1" dirty="0" smtClean="0"/>
              <a:t> Prevención Social Contra la Violencia y la Delincuencia</a:t>
            </a:r>
            <a:r>
              <a:rPr lang="es-MX" dirty="0" smtClean="0"/>
              <a:t> llevándose acabo el cierre del Programa Barrios de paz 2022 de la secretaria de igualdad.</a:t>
            </a:r>
            <a:endParaRPr lang="es-MX" dirty="0"/>
          </a:p>
        </p:txBody>
      </p:sp>
    </p:spTree>
    <p:extLst>
      <p:ext uri="{BB962C8B-B14F-4D97-AF65-F5344CB8AC3E}">
        <p14:creationId xmlns:p14="http://schemas.microsoft.com/office/powerpoint/2010/main" val="526369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721681" y="513127"/>
            <a:ext cx="3535986" cy="1097375"/>
          </a:xfrm>
          <a:prstGeom prst="rect">
            <a:avLst/>
          </a:prstGeom>
        </p:spPr>
      </p:pic>
      <p:sp>
        <p:nvSpPr>
          <p:cNvPr id="3" name="CuadroTexto 2"/>
          <p:cNvSpPr txBox="1"/>
          <p:nvPr/>
        </p:nvSpPr>
        <p:spPr>
          <a:xfrm>
            <a:off x="2350094" y="2127903"/>
            <a:ext cx="7554482" cy="1477328"/>
          </a:xfrm>
          <a:prstGeom prst="rect">
            <a:avLst/>
          </a:prstGeom>
          <a:noFill/>
        </p:spPr>
        <p:txBody>
          <a:bodyPr wrap="square" rtlCol="0">
            <a:spAutoFit/>
          </a:bodyPr>
          <a:lstStyle/>
          <a:p>
            <a:pPr algn="ctr"/>
            <a:r>
              <a:rPr lang="es-MX" dirty="0" smtClean="0"/>
              <a:t>La dirección de Participación </a:t>
            </a:r>
            <a:r>
              <a:rPr lang="es-MX" dirty="0"/>
              <a:t>C</a:t>
            </a:r>
            <a:r>
              <a:rPr lang="es-MX" dirty="0" smtClean="0"/>
              <a:t>iudadana fue participe en la entrega de la nueva unidad deportiva, ubicada en Campo Bello dicha unidad fue entregada por el presidente Ricardo Santillán, junto al Coordinador General Estratégico de Seguridad, Ricardo Sánchez, con el programa Espacios Jalisco Para La Prevención.</a:t>
            </a:r>
            <a:endParaRPr lang="es-MX" dirty="0"/>
          </a:p>
        </p:txBody>
      </p:sp>
      <p:pic>
        <p:nvPicPr>
          <p:cNvPr id="4" name="Imagen 3"/>
          <p:cNvPicPr>
            <a:picLocks noChangeAspect="1"/>
          </p:cNvPicPr>
          <p:nvPr/>
        </p:nvPicPr>
        <p:blipFill>
          <a:blip r:embed="rId3"/>
          <a:stretch>
            <a:fillRect/>
          </a:stretch>
        </p:blipFill>
        <p:spPr>
          <a:xfrm>
            <a:off x="8024501" y="3793238"/>
            <a:ext cx="3537959" cy="2360826"/>
          </a:xfrm>
          <a:prstGeom prst="rect">
            <a:avLst/>
          </a:prstGeom>
        </p:spPr>
      </p:pic>
    </p:spTree>
    <p:extLst>
      <p:ext uri="{BB962C8B-B14F-4D97-AF65-F5344CB8AC3E}">
        <p14:creationId xmlns:p14="http://schemas.microsoft.com/office/powerpoint/2010/main" val="1570516324"/>
      </p:ext>
    </p:extLst>
  </p:cSld>
  <p:clrMapOvr>
    <a:masterClrMapping/>
  </p:clrMapOvr>
</p:sld>
</file>

<file path=ppt/theme/theme1.xml><?xml version="1.0" encoding="utf-8"?>
<a:theme xmlns:a="http://schemas.openxmlformats.org/drawingml/2006/main" name="Retrospección">
  <a:themeElements>
    <a:clrScheme name="Retrospección">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187</TotalTime>
  <Words>312</Words>
  <Application>Microsoft Office PowerPoint</Application>
  <PresentationFormat>Panorámica</PresentationFormat>
  <Paragraphs>28</Paragraphs>
  <Slides>6</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6</vt:i4>
      </vt:variant>
    </vt:vector>
  </HeadingPairs>
  <TitlesOfParts>
    <vt:vector size="12" baseType="lpstr">
      <vt:lpstr>Arial</vt:lpstr>
      <vt:lpstr>Calibri</vt:lpstr>
      <vt:lpstr>Calibri Light</vt:lpstr>
      <vt:lpstr>Gabriola</vt:lpstr>
      <vt:lpstr>Wingdings</vt:lpstr>
      <vt:lpstr>Retrospección</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admin</dc:creator>
  <cp:lastModifiedBy>admin</cp:lastModifiedBy>
  <cp:revision>13</cp:revision>
  <dcterms:created xsi:type="dcterms:W3CDTF">2023-02-01T15:19:21Z</dcterms:created>
  <dcterms:modified xsi:type="dcterms:W3CDTF">2023-02-01T18:27:07Z</dcterms:modified>
</cp:coreProperties>
</file>