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wUcNOKKb5wCWvKMi3K7g8BLMP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6672D6-B324-4ADE-9D5C-7005DDDCB109}">
  <a:tblStyle styleId="{176672D6-B324-4ADE-9D5C-7005DDDCB10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1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8"/>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22" name="Google Shape;22;p1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3" name="Shape 83"/>
        <p:cNvGrpSpPr/>
        <p:nvPr/>
      </p:nvGrpSpPr>
      <p:grpSpPr>
        <a:xfrm>
          <a:off x="0" y="0"/>
          <a:ext cx="0" cy="0"/>
          <a:chOff x="0" y="0"/>
          <a:chExt cx="0" cy="0"/>
        </a:xfrm>
      </p:grpSpPr>
      <p:sp>
        <p:nvSpPr>
          <p:cNvPr id="84" name="Google Shape;84;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7"/>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9" name="Shape 89"/>
        <p:cNvGrpSpPr/>
        <p:nvPr/>
      </p:nvGrpSpPr>
      <p:grpSpPr>
        <a:xfrm>
          <a:off x="0" y="0"/>
          <a:ext cx="0" cy="0"/>
          <a:chOff x="0" y="0"/>
          <a:chExt cx="0" cy="0"/>
        </a:xfrm>
      </p:grpSpPr>
      <p:sp>
        <p:nvSpPr>
          <p:cNvPr id="90" name="Google Shape;90;p2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8"/>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8"/>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sp>
        <p:nvSpPr>
          <p:cNvPr id="24" name="Google Shape;24;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lt1"/>
        </a:solidFill>
      </p:bgPr>
    </p:bg>
    <p:spTree>
      <p:nvGrpSpPr>
        <p:cNvPr id="29" name="Shape 29"/>
        <p:cNvGrpSpPr/>
        <p:nvPr/>
      </p:nvGrpSpPr>
      <p:grpSpPr>
        <a:xfrm>
          <a:off x="0" y="0"/>
          <a:ext cx="0" cy="0"/>
          <a:chOff x="0" y="0"/>
          <a:chExt cx="0" cy="0"/>
        </a:xfrm>
      </p:grpSpPr>
      <p:sp>
        <p:nvSpPr>
          <p:cNvPr id="30" name="Google Shape;30;p2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0"/>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4" name="Google Shape;34;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7" name="Google Shape;37;p2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1"/>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2"/>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2"/>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2"/>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4" name="Shape 54"/>
        <p:cNvGrpSpPr/>
        <p:nvPr/>
      </p:nvGrpSpPr>
      <p:grpSpPr>
        <a:xfrm>
          <a:off x="0" y="0"/>
          <a:ext cx="0" cy="0"/>
          <a:chOff x="0" y="0"/>
          <a:chExt cx="0" cy="0"/>
        </a:xfrm>
      </p:grpSpPr>
      <p:sp>
        <p:nvSpPr>
          <p:cNvPr id="55" name="Google Shape;55;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59" name="Shape 59"/>
        <p:cNvGrpSpPr/>
        <p:nvPr/>
      </p:nvGrpSpPr>
      <p:grpSpPr>
        <a:xfrm>
          <a:off x="0" y="0"/>
          <a:ext cx="0" cy="0"/>
          <a:chOff x="0" y="0"/>
          <a:chExt cx="0" cy="0"/>
        </a:xfrm>
      </p:grpSpPr>
      <p:sp>
        <p:nvSpPr>
          <p:cNvPr id="60" name="Google Shape;60;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5" name="Shape 65"/>
        <p:cNvGrpSpPr/>
        <p:nvPr/>
      </p:nvGrpSpPr>
      <p:grpSpPr>
        <a:xfrm>
          <a:off x="0" y="0"/>
          <a:ext cx="0" cy="0"/>
          <a:chOff x="0" y="0"/>
          <a:chExt cx="0" cy="0"/>
        </a:xfrm>
      </p:grpSpPr>
      <p:sp>
        <p:nvSpPr>
          <p:cNvPr id="66" name="Google Shape;66;p25"/>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5"/>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5"/>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5"/>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25"/>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4" name="Shape 74"/>
        <p:cNvGrpSpPr/>
        <p:nvPr/>
      </p:nvGrpSpPr>
      <p:grpSpPr>
        <a:xfrm>
          <a:off x="0" y="0"/>
          <a:ext cx="0" cy="0"/>
          <a:chOff x="0" y="0"/>
          <a:chExt cx="0" cy="0"/>
        </a:xfrm>
      </p:grpSpPr>
      <p:sp>
        <p:nvSpPr>
          <p:cNvPr id="75" name="Google Shape;75;p26"/>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6"/>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6"/>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26"/>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79" name="Google Shape;79;p26"/>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7"/>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cxnSp>
        <p:nvCxnSpPr>
          <p:cNvPr id="13" name="Google Shape;13;p17"/>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7.jp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idx="1" type="subTitle"/>
          </p:nvPr>
        </p:nvSpPr>
        <p:spPr>
          <a:xfrm>
            <a:off x="1363287" y="482138"/>
            <a:ext cx="9429404" cy="58687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a:p>
            <a:pPr indent="0" lvl="0" marL="0" rtl="0" algn="ctr">
              <a:lnSpc>
                <a:spcPct val="90000"/>
              </a:lnSpc>
              <a:spcBef>
                <a:spcPts val="1400"/>
              </a:spcBef>
              <a:spcAft>
                <a:spcPts val="0"/>
              </a:spcAft>
              <a:buSzPts val="2400"/>
              <a:buNone/>
            </a:pPr>
            <a:r>
              <a:rPr lang="es-MX"/>
              <a:t>H. AYUNTAMIENTO CONSTITUCIONAL DE EL SALTO</a:t>
            </a:r>
            <a:endParaRPr/>
          </a:p>
          <a:p>
            <a:pPr indent="0" lvl="0" marL="0" rtl="0" algn="ctr">
              <a:lnSpc>
                <a:spcPct val="90000"/>
              </a:lnSpc>
              <a:spcBef>
                <a:spcPts val="1400"/>
              </a:spcBef>
              <a:spcAft>
                <a:spcPts val="0"/>
              </a:spcAft>
              <a:buSzPts val="2400"/>
              <a:buNone/>
            </a:pPr>
            <a:r>
              <a:rPr lang="es-MX"/>
              <a:t>DIRECCION DE EDUCACIÓN  </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t/>
            </a:r>
            <a:endParaRPr/>
          </a:p>
          <a:p>
            <a:pPr indent="0" lvl="0" marL="0" rtl="0" algn="ctr">
              <a:lnSpc>
                <a:spcPct val="90000"/>
              </a:lnSpc>
              <a:spcBef>
                <a:spcPts val="1400"/>
              </a:spcBef>
              <a:spcAft>
                <a:spcPts val="0"/>
              </a:spcAft>
              <a:buSzPts val="2400"/>
              <a:buNone/>
            </a:pPr>
            <a:r>
              <a:rPr lang="es-MX"/>
              <a:t>INFORME MENSUAL DE ACTIVIDADES SEPTIEMBRE 2022</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t/>
            </a:r>
            <a:endParaRPr/>
          </a:p>
        </p:txBody>
      </p:sp>
      <p:pic>
        <p:nvPicPr>
          <p:cNvPr id="102" name="Google Shape;102;p1"/>
          <p:cNvPicPr preferRelativeResize="0"/>
          <p:nvPr/>
        </p:nvPicPr>
        <p:blipFill rotWithShape="1">
          <a:blip r:embed="rId3">
            <a:alphaModFix/>
          </a:blip>
          <a:srcRect b="0" l="0" r="0" t="0"/>
          <a:stretch/>
        </p:blipFill>
        <p:spPr>
          <a:xfrm>
            <a:off x="5112327" y="1850212"/>
            <a:ext cx="1821243" cy="1821243"/>
          </a:xfrm>
          <a:prstGeom prst="rect">
            <a:avLst/>
          </a:prstGeom>
          <a:noFill/>
          <a:ln>
            <a:noFill/>
          </a:ln>
        </p:spPr>
      </p:pic>
      <p:pic>
        <p:nvPicPr>
          <p:cNvPr id="103" name="Google Shape;103;p1"/>
          <p:cNvPicPr preferRelativeResize="0"/>
          <p:nvPr/>
        </p:nvPicPr>
        <p:blipFill rotWithShape="1">
          <a:blip r:embed="rId4">
            <a:alphaModFix/>
          </a:blip>
          <a:srcRect b="6328" l="43091" r="14082" t="70801"/>
          <a:stretch/>
        </p:blipFill>
        <p:spPr>
          <a:xfrm>
            <a:off x="4189615" y="4765210"/>
            <a:ext cx="3133898" cy="9149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Desfile Pintas</a:t>
            </a:r>
            <a:br>
              <a:rPr b="1" lang="es-MX" sz="3600"/>
            </a:br>
            <a:r>
              <a:rPr b="1" lang="es-MX" sz="3600"/>
              <a:t> 25 de Septiembre 2022</a:t>
            </a:r>
            <a:endParaRPr b="1" sz="3600"/>
          </a:p>
        </p:txBody>
      </p:sp>
      <p:sp>
        <p:nvSpPr>
          <p:cNvPr id="170" name="Google Shape;170;p1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just">
              <a:lnSpc>
                <a:spcPct val="90000"/>
              </a:lnSpc>
              <a:spcBef>
                <a:spcPts val="0"/>
              </a:spcBef>
              <a:spcAft>
                <a:spcPts val="0"/>
              </a:spcAft>
              <a:buSzPts val="2000"/>
              <a:buChar char=" "/>
            </a:pPr>
            <a:r>
              <a:rPr lang="es-MX">
                <a:solidFill>
                  <a:srgbClr val="23282C"/>
                </a:solidFill>
                <a:latin typeface="Arial"/>
                <a:ea typeface="Arial"/>
                <a:cs typeface="Arial"/>
                <a:sym typeface="Arial"/>
              </a:rPr>
              <a:t>Desfile conmemorativo en Las Pintas por el 212 aniversario del comienzo de la guerra de independencia Participación de 9 planteles educativos, con un total de alumnos superior a los 600 participantes. José Vasconcelos, Sor Juana Inés de la Cruz, Cárdenas del Rio, Irene Robledo García, Revolución 641, Revolución 791, Rita Pérez de Moreno, Secundaria General 12, Secundaria General 102.</a:t>
            </a:r>
            <a:endParaRPr>
              <a:latin typeface="Arial"/>
              <a:ea typeface="Arial"/>
              <a:cs typeface="Arial"/>
              <a:sym typeface="Arial"/>
            </a:endParaRPr>
          </a:p>
        </p:txBody>
      </p:sp>
      <p:pic>
        <p:nvPicPr>
          <p:cNvPr id="171" name="Google Shape;171;p10"/>
          <p:cNvPicPr preferRelativeResize="0"/>
          <p:nvPr/>
        </p:nvPicPr>
        <p:blipFill rotWithShape="1">
          <a:blip r:embed="rId3">
            <a:alphaModFix/>
          </a:blip>
          <a:srcRect b="0" l="0" r="0" t="0"/>
          <a:stretch/>
        </p:blipFill>
        <p:spPr>
          <a:xfrm>
            <a:off x="4422418" y="3597012"/>
            <a:ext cx="3408123" cy="2272082"/>
          </a:xfrm>
          <a:prstGeom prst="rect">
            <a:avLst/>
          </a:prstGeom>
          <a:noFill/>
          <a:ln>
            <a:noFill/>
          </a:ln>
        </p:spPr>
      </p:pic>
      <p:pic>
        <p:nvPicPr>
          <p:cNvPr id="172" name="Google Shape;172;p10"/>
          <p:cNvPicPr preferRelativeResize="0"/>
          <p:nvPr/>
        </p:nvPicPr>
        <p:blipFill rotWithShape="1">
          <a:blip r:embed="rId4">
            <a:alphaModFix/>
          </a:blip>
          <a:srcRect b="0" l="0" r="0" t="0"/>
          <a:stretch/>
        </p:blipFill>
        <p:spPr>
          <a:xfrm>
            <a:off x="1532612" y="3444657"/>
            <a:ext cx="2099675" cy="2799567"/>
          </a:xfrm>
          <a:prstGeom prst="rect">
            <a:avLst/>
          </a:prstGeom>
          <a:noFill/>
          <a:ln>
            <a:noFill/>
          </a:ln>
        </p:spPr>
      </p:pic>
      <p:pic>
        <p:nvPicPr>
          <p:cNvPr id="173" name="Google Shape;173;p10"/>
          <p:cNvPicPr preferRelativeResize="0"/>
          <p:nvPr/>
        </p:nvPicPr>
        <p:blipFill rotWithShape="1">
          <a:blip r:embed="rId5">
            <a:alphaModFix/>
          </a:blip>
          <a:srcRect b="0" l="0" r="0" t="0"/>
          <a:stretch/>
        </p:blipFill>
        <p:spPr>
          <a:xfrm>
            <a:off x="8724978" y="3531051"/>
            <a:ext cx="2034880" cy="27131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Apoyo a Coordinación RECREA</a:t>
            </a:r>
            <a:br>
              <a:rPr b="1" lang="es-MX" sz="3600"/>
            </a:br>
            <a:r>
              <a:rPr b="1" lang="es-MX" sz="3600"/>
              <a:t> 27 de Septiembre 2022</a:t>
            </a:r>
            <a:endParaRPr b="1" sz="3600"/>
          </a:p>
        </p:txBody>
      </p:sp>
      <p:sp>
        <p:nvSpPr>
          <p:cNvPr id="179" name="Google Shape;179;p1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latin typeface="Arial"/>
                <a:ea typeface="Arial"/>
                <a:cs typeface="Arial"/>
                <a:sym typeface="Arial"/>
              </a:rPr>
              <a:t>Se </a:t>
            </a:r>
            <a:r>
              <a:rPr lang="es-MX">
                <a:latin typeface="Arial"/>
                <a:ea typeface="Arial"/>
                <a:cs typeface="Arial"/>
                <a:sym typeface="Arial"/>
              </a:rPr>
              <a:t>llevó</a:t>
            </a:r>
            <a:r>
              <a:rPr lang="es-MX">
                <a:latin typeface="Arial"/>
                <a:ea typeface="Arial"/>
                <a:cs typeface="Arial"/>
                <a:sym typeface="Arial"/>
              </a:rPr>
              <a:t> a cabo </a:t>
            </a:r>
            <a:r>
              <a:rPr lang="es-MX">
                <a:latin typeface="Arial"/>
                <a:ea typeface="Arial"/>
                <a:cs typeface="Arial"/>
                <a:sym typeface="Arial"/>
              </a:rPr>
              <a:t>capacitación</a:t>
            </a:r>
            <a:r>
              <a:rPr lang="es-MX">
                <a:latin typeface="Arial"/>
                <a:ea typeface="Arial"/>
                <a:cs typeface="Arial"/>
                <a:sym typeface="Arial"/>
              </a:rPr>
              <a:t> para la entrega de uniformes, mochilas y zapatos. </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Reunión en DERSE </a:t>
            </a:r>
            <a:br>
              <a:rPr b="1" lang="es-MX" sz="3600"/>
            </a:br>
            <a:r>
              <a:rPr b="1" lang="es-MX" sz="3600"/>
              <a:t> 28 de Septiembre 2022</a:t>
            </a:r>
            <a:endParaRPr b="1" sz="3600"/>
          </a:p>
        </p:txBody>
      </p:sp>
      <p:sp>
        <p:nvSpPr>
          <p:cNvPr id="185" name="Google Shape;185;p1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latin typeface="Arial"/>
                <a:ea typeface="Arial"/>
                <a:cs typeface="Arial"/>
                <a:sym typeface="Arial"/>
              </a:rPr>
              <a:t>Reunion en la DERSE con Infraestructura Escolar .</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Desfile El Verde</a:t>
            </a:r>
            <a:br>
              <a:rPr b="1" lang="es-MX" sz="3600"/>
            </a:br>
            <a:r>
              <a:rPr b="1" lang="es-MX" sz="3600"/>
              <a:t> 30 de Septiembre 2022</a:t>
            </a:r>
            <a:endParaRPr b="1" sz="3600"/>
          </a:p>
        </p:txBody>
      </p:sp>
      <p:sp>
        <p:nvSpPr>
          <p:cNvPr id="191" name="Google Shape;191;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Clr>
                <a:srgbClr val="E48312"/>
              </a:buClr>
              <a:buSzPts val="2000"/>
              <a:buNone/>
            </a:pPr>
            <a:r>
              <a:rPr lang="es-MX">
                <a:solidFill>
                  <a:srgbClr val="23282C"/>
                </a:solidFill>
                <a:latin typeface="Arial"/>
                <a:ea typeface="Arial"/>
                <a:cs typeface="Arial"/>
                <a:sym typeface="Arial"/>
              </a:rPr>
              <a:t>Desfile conmemorativo en El Verde por el 212 aniversario del comienzo de la guerra de independencia Participación de 7 planteles educativos, con un total de alumnos superior a los 600 participantes. Francisco Villa, Vicente Suarez, Enrique González Martínez, Servando Teresa de Mier, José de Jesús González Gallo, Secundaria General 146, Cecytej Higuera.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br>
              <a:rPr b="1" lang="es-MX" sz="4000"/>
            </a:br>
            <a:br>
              <a:rPr b="1" lang="es-MX" sz="4000"/>
            </a:br>
            <a:br>
              <a:rPr b="1" lang="es-MX" sz="4000"/>
            </a:br>
            <a:br>
              <a:rPr b="1" lang="es-MX" sz="4000"/>
            </a:br>
            <a:br>
              <a:rPr b="1" lang="es-MX" sz="4000"/>
            </a:br>
            <a:r>
              <a:rPr b="1" lang="es-MX" sz="4000"/>
              <a:t>Servicios Municipales</a:t>
            </a:r>
            <a:br>
              <a:rPr b="1" lang="es-MX" sz="4000"/>
            </a:br>
            <a:r>
              <a:rPr b="1" lang="es-MX" sz="4000"/>
              <a:t>  Septiembre 2022</a:t>
            </a:r>
            <a:endParaRPr sz="3600"/>
          </a:p>
        </p:txBody>
      </p:sp>
      <p:sp>
        <p:nvSpPr>
          <p:cNvPr id="197" name="Google Shape;197;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latin typeface="Arial"/>
                <a:ea typeface="Arial"/>
                <a:cs typeface="Arial"/>
                <a:sym typeface="Arial"/>
              </a:rPr>
              <a:t>En el mes de Septiembre se gestiona el apoyo de envió de Pipas a diferentes Planteles de nivel Preescolar, Primaria y Secundaria. </a:t>
            </a:r>
            <a:endParaRPr/>
          </a:p>
          <a:p>
            <a:pPr indent="0" lvl="0" marL="91440" rtl="0" algn="l">
              <a:lnSpc>
                <a:spcPct val="90000"/>
              </a:lnSpc>
              <a:spcBef>
                <a:spcPts val="1400"/>
              </a:spcBef>
              <a:spcAft>
                <a:spcPts val="0"/>
              </a:spcAft>
              <a:buSzPts val="2000"/>
              <a:buNone/>
            </a:pPr>
            <a:r>
              <a:t/>
            </a:r>
            <a:endParaRPr>
              <a:latin typeface="Arial"/>
              <a:ea typeface="Arial"/>
              <a:cs typeface="Arial"/>
              <a:sym typeface="Arial"/>
            </a:endParaRPr>
          </a:p>
          <a:p>
            <a:pPr indent="-152400" lvl="0" marL="91440" rtl="0" algn="l">
              <a:lnSpc>
                <a:spcPct val="90000"/>
              </a:lnSpc>
              <a:spcBef>
                <a:spcPts val="1400"/>
              </a:spcBef>
              <a:spcAft>
                <a:spcPts val="0"/>
              </a:spcAft>
              <a:buSzPts val="2400"/>
              <a:buChar char=" "/>
            </a:pPr>
            <a:r>
              <a:rPr b="1" lang="es-MX" sz="2400">
                <a:latin typeface="Arial"/>
                <a:ea typeface="Arial"/>
                <a:cs typeface="Arial"/>
                <a:sym typeface="Arial"/>
              </a:rPr>
              <a:t>Preescolar   </a:t>
            </a:r>
            <a:r>
              <a:rPr b="1" lang="es-MX">
                <a:latin typeface="Arial"/>
                <a:ea typeface="Arial"/>
                <a:cs typeface="Arial"/>
                <a:sym typeface="Arial"/>
              </a:rPr>
              <a:t>                                    </a:t>
            </a:r>
            <a:r>
              <a:rPr b="1" lang="es-MX" sz="2400">
                <a:latin typeface="Arial"/>
                <a:ea typeface="Arial"/>
                <a:cs typeface="Arial"/>
                <a:sym typeface="Arial"/>
              </a:rPr>
              <a:t>Primaria </a:t>
            </a:r>
            <a:endParaRPr/>
          </a:p>
          <a:p>
            <a:pPr indent="-127000" lvl="0" marL="91440" rtl="0" algn="l">
              <a:lnSpc>
                <a:spcPct val="90000"/>
              </a:lnSpc>
              <a:spcBef>
                <a:spcPts val="1400"/>
              </a:spcBef>
              <a:spcAft>
                <a:spcPts val="0"/>
              </a:spcAft>
              <a:buSzPts val="2000"/>
              <a:buChar char=" "/>
            </a:pPr>
            <a:r>
              <a:rPr lang="es-MX">
                <a:latin typeface="Arial"/>
                <a:ea typeface="Arial"/>
                <a:cs typeface="Arial"/>
                <a:sym typeface="Arial"/>
              </a:rPr>
              <a:t>Cinthya Jazmín                                     Benito Juárez (Villas de Guadalupe)                  </a:t>
            </a:r>
            <a:endParaRPr/>
          </a:p>
          <a:p>
            <a:pPr indent="-127000" lvl="0" marL="91440" rtl="0" algn="l">
              <a:lnSpc>
                <a:spcPct val="90000"/>
              </a:lnSpc>
              <a:spcBef>
                <a:spcPts val="1400"/>
              </a:spcBef>
              <a:spcAft>
                <a:spcPts val="0"/>
              </a:spcAft>
              <a:buSzPts val="2000"/>
              <a:buChar char=" "/>
            </a:pPr>
            <a:r>
              <a:rPr lang="es-MX">
                <a:latin typeface="Arial"/>
                <a:ea typeface="Arial"/>
                <a:cs typeface="Arial"/>
                <a:sym typeface="Arial"/>
              </a:rPr>
              <a:t>Melchor Ocampo                                  Manuel M. Diéguez (Castillo)</a:t>
            </a:r>
            <a:endParaRPr/>
          </a:p>
          <a:p>
            <a:pPr indent="-127000" lvl="0" marL="91440" rtl="0" algn="l">
              <a:lnSpc>
                <a:spcPct val="90000"/>
              </a:lnSpc>
              <a:spcBef>
                <a:spcPts val="1400"/>
              </a:spcBef>
              <a:spcAft>
                <a:spcPts val="0"/>
              </a:spcAft>
              <a:buSzPts val="2000"/>
              <a:buChar char=" "/>
            </a:pPr>
            <a:r>
              <a:rPr lang="es-MX">
                <a:latin typeface="Arial"/>
                <a:ea typeface="Arial"/>
                <a:cs typeface="Arial"/>
                <a:sym typeface="Arial"/>
              </a:rPr>
              <a:t>Francisco Zarco                                   </a:t>
            </a:r>
            <a:r>
              <a:rPr b="1" lang="es-MX" sz="2400">
                <a:latin typeface="Arial"/>
                <a:ea typeface="Arial"/>
                <a:cs typeface="Arial"/>
                <a:sym typeface="Arial"/>
              </a:rPr>
              <a:t>Secundaria</a:t>
            </a:r>
            <a:endParaRPr/>
          </a:p>
          <a:p>
            <a:pPr indent="-127000" lvl="0" marL="91440" rtl="0" algn="l">
              <a:lnSpc>
                <a:spcPct val="90000"/>
              </a:lnSpc>
              <a:spcBef>
                <a:spcPts val="1400"/>
              </a:spcBef>
              <a:spcAft>
                <a:spcPts val="0"/>
              </a:spcAft>
              <a:buSzPts val="2000"/>
              <a:buChar char=" "/>
            </a:pPr>
            <a:r>
              <a:rPr lang="es-MX">
                <a:latin typeface="Arial"/>
                <a:ea typeface="Arial"/>
                <a:cs typeface="Arial"/>
                <a:sym typeface="Arial"/>
              </a:rPr>
              <a:t>                                                             Secundaria Técnica 31 (El Quince)</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Apoyo con Protección Civil (determinación de Planteles)</a:t>
            </a:r>
            <a:br>
              <a:rPr b="1" lang="es-MX" sz="3600"/>
            </a:br>
            <a:r>
              <a:rPr b="1" lang="es-MX" sz="3600"/>
              <a:t>  Septiembre 2022</a:t>
            </a:r>
            <a:endParaRPr b="1" sz="3600"/>
          </a:p>
        </p:txBody>
      </p:sp>
      <p:sp>
        <p:nvSpPr>
          <p:cNvPr id="203" name="Google Shape;203;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01600" lvl="0" marL="91440" rtl="0" algn="l">
              <a:lnSpc>
                <a:spcPct val="90000"/>
              </a:lnSpc>
              <a:spcBef>
                <a:spcPts val="0"/>
              </a:spcBef>
              <a:spcAft>
                <a:spcPts val="0"/>
              </a:spcAft>
              <a:buClr>
                <a:srgbClr val="E48312"/>
              </a:buClr>
              <a:buSzPts val="1600"/>
              <a:buChar char=" "/>
            </a:pPr>
            <a:r>
              <a:rPr lang="es-MX" sz="1600">
                <a:solidFill>
                  <a:srgbClr val="3F3F3F"/>
                </a:solidFill>
                <a:latin typeface="Arial"/>
                <a:ea typeface="Arial"/>
                <a:cs typeface="Arial"/>
                <a:sym typeface="Arial"/>
              </a:rPr>
              <a:t>En el mes de Septiembre se </a:t>
            </a:r>
            <a:r>
              <a:rPr lang="es-MX" sz="1600">
                <a:latin typeface="Arial"/>
                <a:ea typeface="Arial"/>
                <a:cs typeface="Arial"/>
                <a:sym typeface="Arial"/>
              </a:rPr>
              <a:t>gestionó</a:t>
            </a:r>
            <a:r>
              <a:rPr lang="es-MX" sz="1600">
                <a:solidFill>
                  <a:srgbClr val="3F3F3F"/>
                </a:solidFill>
                <a:latin typeface="Arial"/>
                <a:ea typeface="Arial"/>
                <a:cs typeface="Arial"/>
                <a:sym typeface="Arial"/>
              </a:rPr>
              <a:t> ante Protección Civil,  el apoyo para levantar los dictámenes  a los diferentes Planteles de nivel Preescolar, Primaria y Secundaria, que resultaron afectados por el sismo.</a:t>
            </a:r>
            <a:endParaRPr/>
          </a:p>
          <a:p>
            <a:pPr indent="-311150" lvl="0" marL="91440" rtl="0" algn="l">
              <a:lnSpc>
                <a:spcPct val="90000"/>
              </a:lnSpc>
              <a:spcBef>
                <a:spcPts val="1400"/>
              </a:spcBef>
              <a:spcAft>
                <a:spcPts val="0"/>
              </a:spcAft>
              <a:buClr>
                <a:srgbClr val="E48312"/>
              </a:buClr>
              <a:buSzPts val="4900"/>
              <a:buChar char=" "/>
            </a:pPr>
            <a:r>
              <a:rPr b="1" lang="es-MX" sz="4900">
                <a:solidFill>
                  <a:srgbClr val="3F3F3F"/>
                </a:solidFill>
                <a:latin typeface="Arial"/>
                <a:ea typeface="Arial"/>
                <a:cs typeface="Arial"/>
                <a:sym typeface="Arial"/>
              </a:rPr>
              <a:t> </a:t>
            </a:r>
            <a:endParaRPr>
              <a:solidFill>
                <a:srgbClr val="3F3F3F"/>
              </a:solidFill>
              <a:latin typeface="Arial"/>
              <a:ea typeface="Arial"/>
              <a:cs typeface="Arial"/>
              <a:sym typeface="Arial"/>
            </a:endParaRPr>
          </a:p>
          <a:p>
            <a:pPr indent="0" lvl="0" marL="91440" rtl="0" algn="l">
              <a:lnSpc>
                <a:spcPct val="90000"/>
              </a:lnSpc>
              <a:spcBef>
                <a:spcPts val="1400"/>
              </a:spcBef>
              <a:spcAft>
                <a:spcPts val="0"/>
              </a:spcAft>
              <a:buClr>
                <a:srgbClr val="E48312"/>
              </a:buClr>
              <a:buSzPts val="2000"/>
              <a:buNone/>
            </a:pPr>
            <a:r>
              <a:t/>
            </a:r>
            <a:endParaRPr>
              <a:solidFill>
                <a:srgbClr val="3F3F3F"/>
              </a:solidFill>
              <a:latin typeface="Arial"/>
              <a:ea typeface="Arial"/>
              <a:cs typeface="Arial"/>
              <a:sym typeface="Arial"/>
            </a:endParaRPr>
          </a:p>
          <a:p>
            <a:pPr indent="-127000" lvl="0" marL="91440" rtl="0" algn="l">
              <a:lnSpc>
                <a:spcPct val="90000"/>
              </a:lnSpc>
              <a:spcBef>
                <a:spcPts val="1400"/>
              </a:spcBef>
              <a:spcAft>
                <a:spcPts val="0"/>
              </a:spcAft>
              <a:buClr>
                <a:srgbClr val="E48312"/>
              </a:buClr>
              <a:buSzPts val="2000"/>
              <a:buChar char=" "/>
            </a:pPr>
            <a:r>
              <a:rPr lang="es-MX">
                <a:solidFill>
                  <a:srgbClr val="3F3F3F"/>
                </a:solidFill>
                <a:latin typeface="Arial"/>
                <a:ea typeface="Arial"/>
                <a:cs typeface="Arial"/>
                <a:sym typeface="Arial"/>
              </a:rPr>
              <a:t> </a:t>
            </a:r>
            <a:endParaRPr>
              <a:solidFill>
                <a:srgbClr val="3F3F3F"/>
              </a:solidFill>
              <a:latin typeface="Arial"/>
              <a:ea typeface="Arial"/>
              <a:cs typeface="Arial"/>
              <a:sym typeface="Arial"/>
            </a:endParaRPr>
          </a:p>
          <a:p>
            <a:pPr indent="0" lvl="0" marL="91440" rtl="0" algn="l">
              <a:lnSpc>
                <a:spcPct val="90000"/>
              </a:lnSpc>
              <a:spcBef>
                <a:spcPts val="1400"/>
              </a:spcBef>
              <a:spcAft>
                <a:spcPts val="0"/>
              </a:spcAft>
              <a:buSzPts val="2000"/>
              <a:buNone/>
            </a:pPr>
            <a:r>
              <a:t/>
            </a:r>
            <a:endParaRPr>
              <a:latin typeface="Arial"/>
              <a:ea typeface="Arial"/>
              <a:cs typeface="Arial"/>
              <a:sym typeface="Arial"/>
            </a:endParaRPr>
          </a:p>
        </p:txBody>
      </p:sp>
      <p:graphicFrame>
        <p:nvGraphicFramePr>
          <p:cNvPr id="204" name="Google Shape;204;p15"/>
          <p:cNvGraphicFramePr/>
          <p:nvPr/>
        </p:nvGraphicFramePr>
        <p:xfrm>
          <a:off x="1265130" y="2417529"/>
          <a:ext cx="3000000" cy="3000000"/>
        </p:xfrm>
        <a:graphic>
          <a:graphicData uri="http://schemas.openxmlformats.org/drawingml/2006/table">
            <a:tbl>
              <a:tblPr bandRow="1" firstRow="1">
                <a:noFill/>
                <a:tableStyleId>{176672D6-B324-4ADE-9D5C-7005DDDCB109}</a:tableStyleId>
              </a:tblPr>
              <a:tblGrid>
                <a:gridCol w="3296850"/>
                <a:gridCol w="3296850"/>
                <a:gridCol w="3296850"/>
              </a:tblGrid>
              <a:tr h="307925">
                <a:tc>
                  <a:txBody>
                    <a:bodyPr/>
                    <a:lstStyle/>
                    <a:p>
                      <a:pPr indent="0" lvl="0" marL="0" marR="0" rtl="0" algn="l">
                        <a:spcBef>
                          <a:spcPts val="0"/>
                        </a:spcBef>
                        <a:spcAft>
                          <a:spcPts val="0"/>
                        </a:spcAft>
                        <a:buNone/>
                      </a:pPr>
                      <a:r>
                        <a:rPr lang="es-MX" sz="1800" u="none" cap="none" strike="noStrike"/>
                        <a:t>Preescolar </a:t>
                      </a:r>
                      <a:endParaRPr sz="1800"/>
                    </a:p>
                  </a:txBody>
                  <a:tcPr marT="45725" marB="45725" marR="91450" marL="91450"/>
                </a:tc>
                <a:tc>
                  <a:txBody>
                    <a:bodyPr/>
                    <a:lstStyle/>
                    <a:p>
                      <a:pPr indent="0" lvl="0" marL="0" marR="0" rtl="0" algn="l">
                        <a:spcBef>
                          <a:spcPts val="0"/>
                        </a:spcBef>
                        <a:spcAft>
                          <a:spcPts val="0"/>
                        </a:spcAft>
                        <a:buNone/>
                      </a:pPr>
                      <a:r>
                        <a:rPr lang="es-MX" sz="1800"/>
                        <a:t>Primaria </a:t>
                      </a:r>
                      <a:endParaRPr sz="1800"/>
                    </a:p>
                  </a:txBody>
                  <a:tcPr marT="45725" marB="45725" marR="91450" marL="91450"/>
                </a:tc>
                <a:tc>
                  <a:txBody>
                    <a:bodyPr/>
                    <a:lstStyle/>
                    <a:p>
                      <a:pPr indent="0" lvl="0" marL="0" marR="0" rtl="0" algn="l">
                        <a:spcBef>
                          <a:spcPts val="0"/>
                        </a:spcBef>
                        <a:spcAft>
                          <a:spcPts val="0"/>
                        </a:spcAft>
                        <a:buNone/>
                      </a:pPr>
                      <a:r>
                        <a:rPr lang="es-MX" sz="1800"/>
                        <a:t>Secundaria </a:t>
                      </a:r>
                      <a:endParaRPr sz="1800"/>
                    </a:p>
                  </a:txBody>
                  <a:tcPr marT="45725" marB="45725" marR="91450" marL="91450"/>
                </a:tc>
              </a:tr>
              <a:tr h="307925">
                <a:tc>
                  <a:txBody>
                    <a:bodyPr/>
                    <a:lstStyle/>
                    <a:p>
                      <a:pPr indent="0" lvl="0" marL="0" marR="0" rtl="0" algn="l">
                        <a:lnSpc>
                          <a:spcPct val="90000"/>
                        </a:lnSpc>
                        <a:spcBef>
                          <a:spcPts val="0"/>
                        </a:spcBef>
                        <a:spcAft>
                          <a:spcPts val="0"/>
                        </a:spcAft>
                        <a:buClr>
                          <a:srgbClr val="E48312"/>
                        </a:buClr>
                        <a:buSzPts val="1400"/>
                        <a:buFont typeface="Calibri"/>
                        <a:buNone/>
                      </a:pPr>
                      <a:r>
                        <a:rPr b="0" i="0" lang="es-MX" sz="1400" u="none" cap="none" strike="noStrike">
                          <a:solidFill>
                            <a:schemeClr val="dk1"/>
                          </a:solidFill>
                          <a:latin typeface="Arial"/>
                          <a:ea typeface="Arial"/>
                          <a:cs typeface="Arial"/>
                          <a:sym typeface="Arial"/>
                        </a:rPr>
                        <a:t>Narciso Mendoza </a:t>
                      </a:r>
                      <a:endParaRPr/>
                    </a:p>
                  </a:txBody>
                  <a:tcPr marT="45725" marB="45725" marR="91450" marL="91450"/>
                </a:tc>
                <a:tc>
                  <a:txBody>
                    <a:bodyPr/>
                    <a:lstStyle/>
                    <a:p>
                      <a:pPr indent="0" lvl="0" marL="0" marR="0" rtl="0" algn="l">
                        <a:spcBef>
                          <a:spcPts val="0"/>
                        </a:spcBef>
                        <a:spcAft>
                          <a:spcPts val="0"/>
                        </a:spcAft>
                        <a:buNone/>
                      </a:pPr>
                      <a:r>
                        <a:rPr lang="es-MX" sz="1800"/>
                        <a:t>David Gallo Lozano</a:t>
                      </a:r>
                      <a:endParaRPr sz="1800"/>
                    </a:p>
                  </a:txBody>
                  <a:tcPr marT="45725" marB="45725" marR="91450" marL="91450"/>
                </a:tc>
                <a:tc>
                  <a:txBody>
                    <a:bodyPr/>
                    <a:lstStyle/>
                    <a:p>
                      <a:pPr indent="0" lvl="0" marL="0" marR="0" rtl="0" algn="l">
                        <a:spcBef>
                          <a:spcPts val="0"/>
                        </a:spcBef>
                        <a:spcAft>
                          <a:spcPts val="0"/>
                        </a:spcAft>
                        <a:buNone/>
                      </a:pPr>
                      <a:r>
                        <a:rPr lang="es-MX" sz="1800"/>
                        <a:t>Secundaria Técnica 31</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Mariano Azuela</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s-MX" sz="1800"/>
                        <a:t>20 de Noviembre</a:t>
                      </a:r>
                      <a:endParaRPr sz="1800"/>
                    </a:p>
                  </a:txBody>
                  <a:tcPr marT="45725" marB="45725" marR="91450" marL="91450"/>
                </a:tc>
                <a:tc>
                  <a:txBody>
                    <a:bodyPr/>
                    <a:lstStyle/>
                    <a:p>
                      <a:pPr indent="0" lvl="0" marL="0" marR="0" rtl="0" algn="l">
                        <a:spcBef>
                          <a:spcPts val="0"/>
                        </a:spcBef>
                        <a:spcAft>
                          <a:spcPts val="0"/>
                        </a:spcAft>
                        <a:buNone/>
                      </a:pPr>
                      <a:r>
                        <a:rPr lang="es-MX" sz="1800"/>
                        <a:t>Secundaria General 102</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Ignacia Encarnación </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s-MX" sz="1800"/>
                        <a:t>Secundaria General 12</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Gabilondo Soler</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s-MX" sz="1800"/>
                        <a:t>Secundaria Mixta Foránea 10</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David</a:t>
                      </a:r>
                      <a:r>
                        <a:rPr lang="es-MX" sz="1400">
                          <a:latin typeface="Arial"/>
                          <a:ea typeface="Arial"/>
                          <a:cs typeface="Arial"/>
                          <a:sym typeface="Arial"/>
                        </a:rPr>
                        <a:t> G. Berlanga</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Pablo Gonzalo Franco</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Federico Froebel</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Mercedes González </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Tomas Escobedo </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Jorge Ize Lamache</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07925">
                <a:tc>
                  <a:txBody>
                    <a:bodyPr/>
                    <a:lstStyle/>
                    <a:p>
                      <a:pPr indent="0" lvl="0" marL="0" marR="0" rtl="0" algn="l">
                        <a:spcBef>
                          <a:spcPts val="0"/>
                        </a:spcBef>
                        <a:spcAft>
                          <a:spcPts val="0"/>
                        </a:spcAft>
                        <a:buNone/>
                      </a:pPr>
                      <a:r>
                        <a:rPr lang="es-MX" sz="1400">
                          <a:latin typeface="Arial"/>
                          <a:ea typeface="Arial"/>
                          <a:cs typeface="Arial"/>
                          <a:sym typeface="Arial"/>
                        </a:rPr>
                        <a:t>José</a:t>
                      </a:r>
                      <a:r>
                        <a:rPr lang="es-MX" sz="1400">
                          <a:latin typeface="Arial"/>
                          <a:ea typeface="Arial"/>
                          <a:cs typeface="Arial"/>
                          <a:sym typeface="Arial"/>
                        </a:rPr>
                        <a:t> María Morales</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s-MX"/>
              <a:t>Dirección de Educación Municipal</a:t>
            </a:r>
            <a:endParaRPr/>
          </a:p>
        </p:txBody>
      </p:sp>
      <p:sp>
        <p:nvSpPr>
          <p:cNvPr id="210" name="Google Shape;210;p16"/>
          <p:cNvSpPr txBox="1"/>
          <p:nvPr>
            <p:ph idx="1" type="body"/>
          </p:nvPr>
        </p:nvSpPr>
        <p:spPr>
          <a:xfrm>
            <a:off x="2152996" y="1820796"/>
            <a:ext cx="9002684"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s-MX"/>
              <a:t>Casa de la Cultura, Narciso Mendoza #18, Col. Centro, El Salto</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s-MX"/>
              <a:t>(33) 32 84 14 40 Ext. 314</a:t>
            </a:r>
            <a:endParaRPr/>
          </a:p>
        </p:txBody>
      </p:sp>
      <p:pic>
        <p:nvPicPr>
          <p:cNvPr id="211" name="Google Shape;211;p16"/>
          <p:cNvPicPr preferRelativeResize="0"/>
          <p:nvPr/>
        </p:nvPicPr>
        <p:blipFill rotWithShape="1">
          <a:blip r:embed="rId3">
            <a:alphaModFix/>
          </a:blip>
          <a:srcRect b="0" l="0" r="0" t="0"/>
          <a:stretch/>
        </p:blipFill>
        <p:spPr>
          <a:xfrm>
            <a:off x="1454207" y="2069868"/>
            <a:ext cx="773603" cy="773603"/>
          </a:xfrm>
          <a:prstGeom prst="rect">
            <a:avLst/>
          </a:prstGeom>
          <a:noFill/>
          <a:ln>
            <a:noFill/>
          </a:ln>
        </p:spPr>
      </p:pic>
      <p:pic>
        <p:nvPicPr>
          <p:cNvPr id="212" name="Google Shape;212;p16"/>
          <p:cNvPicPr preferRelativeResize="0"/>
          <p:nvPr/>
        </p:nvPicPr>
        <p:blipFill rotWithShape="1">
          <a:blip r:embed="rId4">
            <a:alphaModFix/>
          </a:blip>
          <a:srcRect b="0" l="0" r="0" t="0"/>
          <a:stretch/>
        </p:blipFill>
        <p:spPr>
          <a:xfrm>
            <a:off x="1626696" y="3175979"/>
            <a:ext cx="376671" cy="376671"/>
          </a:xfrm>
          <a:prstGeom prst="rect">
            <a:avLst/>
          </a:prstGeom>
          <a:noFill/>
          <a:ln>
            <a:noFill/>
          </a:ln>
        </p:spPr>
      </p:pic>
      <p:pic>
        <p:nvPicPr>
          <p:cNvPr id="213" name="Google Shape;213;p16"/>
          <p:cNvPicPr preferRelativeResize="0"/>
          <p:nvPr/>
        </p:nvPicPr>
        <p:blipFill rotWithShape="1">
          <a:blip r:embed="rId5">
            <a:alphaModFix/>
          </a:blip>
          <a:srcRect b="0" l="27907" r="12291" t="28570"/>
          <a:stretch/>
        </p:blipFill>
        <p:spPr>
          <a:xfrm>
            <a:off x="6209607" y="2742159"/>
            <a:ext cx="2128058" cy="1605397"/>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214" name="Google Shape;214;p16"/>
          <p:cNvPicPr preferRelativeResize="0"/>
          <p:nvPr/>
        </p:nvPicPr>
        <p:blipFill rotWithShape="1">
          <a:blip r:embed="rId6">
            <a:alphaModFix/>
          </a:blip>
          <a:srcRect b="0" l="11293" r="14040" t="23252"/>
          <a:stretch/>
        </p:blipFill>
        <p:spPr>
          <a:xfrm>
            <a:off x="8412480" y="4283286"/>
            <a:ext cx="2246533" cy="173185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1113905" y="328168"/>
            <a:ext cx="10058400" cy="14341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br>
              <a:rPr b="1" lang="es-MX" sz="3600"/>
            </a:br>
            <a:r>
              <a:rPr b="1" lang="es-MX" sz="4000"/>
              <a:t>Reunión </a:t>
            </a:r>
            <a:r>
              <a:rPr b="1" lang="es-MX" sz="4000"/>
              <a:t>planteles</a:t>
            </a:r>
            <a:r>
              <a:rPr b="1" lang="es-MX" sz="4000"/>
              <a:t> educativos El Castillo</a:t>
            </a:r>
            <a:br>
              <a:rPr b="1" lang="es-MX" sz="4000"/>
            </a:br>
            <a:r>
              <a:rPr b="1" lang="es-MX" sz="4000"/>
              <a:t> 1 de Septiembre 2022</a:t>
            </a:r>
            <a:endParaRPr b="1" sz="4000"/>
          </a:p>
        </p:txBody>
      </p:sp>
      <p:sp>
        <p:nvSpPr>
          <p:cNvPr id="109" name="Google Shape;109;p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just">
              <a:lnSpc>
                <a:spcPct val="90000"/>
              </a:lnSpc>
              <a:spcBef>
                <a:spcPts val="0"/>
              </a:spcBef>
              <a:spcAft>
                <a:spcPts val="0"/>
              </a:spcAft>
              <a:buSzPts val="2000"/>
              <a:buChar char=" "/>
            </a:pPr>
            <a:r>
              <a:rPr lang="es-MX">
                <a:latin typeface="Arial"/>
                <a:ea typeface="Arial"/>
                <a:cs typeface="Arial"/>
                <a:sym typeface="Arial"/>
              </a:rPr>
              <a:t>Reunión con Preescolares, Primarias y Secundarias de la Delegación San José De El castillo, Desfile programado para el 22 de septiembre.</a:t>
            </a:r>
            <a:endParaRPr>
              <a:solidFill>
                <a:srgbClr val="23282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Reunión desfile El Verde</a:t>
            </a:r>
            <a:br>
              <a:rPr b="1" lang="es-MX" sz="3600"/>
            </a:br>
            <a:r>
              <a:rPr b="1" lang="es-MX" sz="3600"/>
              <a:t> 2de Septiembre 2022</a:t>
            </a:r>
            <a:endParaRPr b="1" sz="3600"/>
          </a:p>
        </p:txBody>
      </p:sp>
      <p:sp>
        <p:nvSpPr>
          <p:cNvPr id="115" name="Google Shape;115;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latin typeface="Arial"/>
                <a:ea typeface="Arial"/>
                <a:cs typeface="Arial"/>
                <a:sym typeface="Arial"/>
              </a:rPr>
              <a:t>Organización para el desfile en la delegación El Verde con planteles de </a:t>
            </a:r>
            <a:r>
              <a:rPr lang="es-MX">
                <a:latin typeface="Arial"/>
                <a:ea typeface="Arial"/>
                <a:cs typeface="Arial"/>
                <a:sym typeface="Arial"/>
              </a:rPr>
              <a:t>Educación</a:t>
            </a:r>
            <a:r>
              <a:rPr lang="es-MX">
                <a:latin typeface="Arial"/>
                <a:ea typeface="Arial"/>
                <a:cs typeface="Arial"/>
                <a:sym typeface="Arial"/>
              </a:rPr>
              <a:t> Básica para el día 29 de Septiembre.</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Reunión planteles Educativos Pintas</a:t>
            </a:r>
            <a:br>
              <a:rPr b="1" lang="es-MX" sz="3600"/>
            </a:br>
            <a:r>
              <a:rPr b="1" lang="es-MX" sz="3600"/>
              <a:t> 2 de Septiembre 2022</a:t>
            </a:r>
            <a:endParaRPr b="1" sz="3600"/>
          </a:p>
        </p:txBody>
      </p:sp>
      <p:sp>
        <p:nvSpPr>
          <p:cNvPr id="121" name="Google Shape;121;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solidFill>
                  <a:srgbClr val="23282C"/>
                </a:solidFill>
                <a:latin typeface="Arial"/>
                <a:ea typeface="Arial"/>
                <a:cs typeface="Arial"/>
                <a:sym typeface="Arial"/>
              </a:rPr>
              <a:t>Reunión con </a:t>
            </a:r>
            <a:r>
              <a:rPr lang="es-MX">
                <a:solidFill>
                  <a:srgbClr val="23282C"/>
                </a:solidFill>
                <a:latin typeface="Arial"/>
                <a:ea typeface="Arial"/>
                <a:cs typeface="Arial"/>
                <a:sym typeface="Arial"/>
              </a:rPr>
              <a:t>planteles de educación</a:t>
            </a:r>
            <a:r>
              <a:rPr lang="es-MX">
                <a:solidFill>
                  <a:srgbClr val="23282C"/>
                </a:solidFill>
                <a:latin typeface="Arial"/>
                <a:ea typeface="Arial"/>
                <a:cs typeface="Arial"/>
                <a:sym typeface="Arial"/>
              </a:rPr>
              <a:t> básica de Las Pintas para el grito de independencia el día 23 de septiembre y desfile el 24 </a:t>
            </a:r>
            <a:r>
              <a:rPr lang="es-MX">
                <a:solidFill>
                  <a:srgbClr val="23282C"/>
                </a:solidFill>
                <a:latin typeface="Arial"/>
                <a:ea typeface="Arial"/>
                <a:cs typeface="Arial"/>
                <a:sym typeface="Arial"/>
              </a:rPr>
              <a:t>de septiembre</a:t>
            </a:r>
            <a:r>
              <a:rPr lang="es-MX">
                <a:solidFill>
                  <a:srgbClr val="23282C"/>
                </a:solidFill>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Reunión 4° Informe de Gobierno</a:t>
            </a:r>
            <a:br>
              <a:rPr b="1" lang="es-MX" sz="3600"/>
            </a:br>
            <a:r>
              <a:rPr b="1" lang="es-MX" sz="3600"/>
              <a:t> 5 de Septiembre 2022</a:t>
            </a:r>
            <a:endParaRPr b="1" sz="3600"/>
          </a:p>
        </p:txBody>
      </p:sp>
      <p:sp>
        <p:nvSpPr>
          <p:cNvPr id="127" name="Google Shape;127;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latin typeface="Arial"/>
                <a:ea typeface="Arial"/>
                <a:cs typeface="Arial"/>
                <a:sym typeface="Arial"/>
              </a:rPr>
              <a:t>Se llevo a cabo el 4° Informe de Gobierno presidido por el Lic. Ricardo Zaid Santillan Cortes.</a:t>
            </a:r>
            <a:endParaRPr/>
          </a:p>
          <a:p>
            <a:pPr indent="0" lvl="0" marL="9144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128" name="Google Shape;128;p5"/>
          <p:cNvPicPr preferRelativeResize="0"/>
          <p:nvPr/>
        </p:nvPicPr>
        <p:blipFill rotWithShape="1">
          <a:blip r:embed="rId3">
            <a:alphaModFix/>
          </a:blip>
          <a:srcRect b="0" l="0" r="0" t="0"/>
          <a:stretch/>
        </p:blipFill>
        <p:spPr>
          <a:xfrm>
            <a:off x="1289137" y="2616200"/>
            <a:ext cx="4385153" cy="2923435"/>
          </a:xfrm>
          <a:prstGeom prst="rect">
            <a:avLst/>
          </a:prstGeom>
          <a:noFill/>
          <a:ln>
            <a:noFill/>
          </a:ln>
        </p:spPr>
      </p:pic>
      <p:pic>
        <p:nvPicPr>
          <p:cNvPr id="129" name="Google Shape;129;p5"/>
          <p:cNvPicPr preferRelativeResize="0"/>
          <p:nvPr/>
        </p:nvPicPr>
        <p:blipFill rotWithShape="1">
          <a:blip r:embed="rId4">
            <a:alphaModFix/>
          </a:blip>
          <a:srcRect b="0" l="0" r="0" t="0"/>
          <a:stretch/>
        </p:blipFill>
        <p:spPr>
          <a:xfrm>
            <a:off x="7111855" y="2616200"/>
            <a:ext cx="3572846" cy="31411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Paquetes de Hidratación </a:t>
            </a:r>
            <a:br>
              <a:rPr b="1" lang="es-MX" sz="3600"/>
            </a:br>
            <a:r>
              <a:rPr b="1" lang="es-MX" sz="3600"/>
              <a:t> 14 de Septiembre 2022</a:t>
            </a:r>
            <a:endParaRPr b="1" sz="3600"/>
          </a:p>
        </p:txBody>
      </p:sp>
      <p:sp>
        <p:nvSpPr>
          <p:cNvPr id="135" name="Google Shape;135;p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MX">
                <a:solidFill>
                  <a:srgbClr val="23282C"/>
                </a:solidFill>
                <a:latin typeface="Arial"/>
                <a:ea typeface="Arial"/>
                <a:cs typeface="Arial"/>
                <a:sym typeface="Arial"/>
              </a:rPr>
              <a:t>Realización de paquetes de hidratación para los 23 planteles educativos que participan en el desfile de Cabecera Municipal.</a:t>
            </a:r>
            <a:endParaRPr>
              <a:latin typeface="Arial"/>
              <a:ea typeface="Arial"/>
              <a:cs typeface="Arial"/>
              <a:sym typeface="Arial"/>
            </a:endParaRPr>
          </a:p>
        </p:txBody>
      </p:sp>
      <p:pic>
        <p:nvPicPr>
          <p:cNvPr id="136" name="Google Shape;136;p6"/>
          <p:cNvPicPr preferRelativeResize="0"/>
          <p:nvPr/>
        </p:nvPicPr>
        <p:blipFill rotWithShape="1">
          <a:blip r:embed="rId3">
            <a:alphaModFix/>
          </a:blip>
          <a:srcRect b="0" l="0" r="0" t="0"/>
          <a:stretch/>
        </p:blipFill>
        <p:spPr>
          <a:xfrm>
            <a:off x="4154466" y="2802700"/>
            <a:ext cx="3686827" cy="27651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Desfile Cabecera</a:t>
            </a:r>
            <a:br>
              <a:rPr b="1" lang="es-MX" sz="3600"/>
            </a:br>
            <a:r>
              <a:rPr b="1" lang="es-MX" sz="3600"/>
              <a:t> 16 de Septiembre 2022</a:t>
            </a:r>
            <a:endParaRPr b="1" sz="3600"/>
          </a:p>
        </p:txBody>
      </p:sp>
      <p:sp>
        <p:nvSpPr>
          <p:cNvPr id="142" name="Google Shape;142;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14300" lvl="0" marL="91440" rtl="0" algn="just">
              <a:lnSpc>
                <a:spcPct val="90000"/>
              </a:lnSpc>
              <a:spcBef>
                <a:spcPts val="0"/>
              </a:spcBef>
              <a:spcAft>
                <a:spcPts val="0"/>
              </a:spcAft>
              <a:buSzPts val="1800"/>
              <a:buChar char=" "/>
            </a:pPr>
            <a:r>
              <a:rPr lang="es-MX" sz="1800">
                <a:solidFill>
                  <a:srgbClr val="23282C"/>
                </a:solidFill>
                <a:latin typeface="Arial"/>
                <a:ea typeface="Arial"/>
                <a:cs typeface="Arial"/>
                <a:sym typeface="Arial"/>
              </a:rPr>
              <a:t>Desfile conmemorativo por el 212 aniversario del inicio de la guerra de independencia Participación de 23 planteles educativos con un total superior a los 1100 alumnos. Narciso Mendoza, Quetzal, Francisco Zarco, Justino Fernández García, Benito Juárez, Gabilondo Soler, Mariano Azuela Independencia, Mártires del Rio Blanco, 22 de diciembre, 08 de agosto, Emiliano Zapata, Luis Montejano, Insurgentes, Rene Nucamendi, María Guadalupe Ortiz 8 (ambos turnos) Mixta Foranea 10, Secundaria 116. Secundaria 130, Colegiado de emergencia sede El Salto, Hence Forth, Colegio de enfermería.</a:t>
            </a:r>
            <a:endParaRPr/>
          </a:p>
          <a:p>
            <a:pPr indent="0" lvl="0" marL="91440" rtl="0" algn="just">
              <a:lnSpc>
                <a:spcPct val="90000"/>
              </a:lnSpc>
              <a:spcBef>
                <a:spcPts val="1400"/>
              </a:spcBef>
              <a:spcAft>
                <a:spcPts val="0"/>
              </a:spcAft>
              <a:buSzPts val="1800"/>
              <a:buNone/>
            </a:pPr>
            <a:r>
              <a:t/>
            </a:r>
            <a:endParaRPr sz="1800">
              <a:latin typeface="Arial"/>
              <a:ea typeface="Arial"/>
              <a:cs typeface="Arial"/>
              <a:sym typeface="Arial"/>
            </a:endParaRPr>
          </a:p>
        </p:txBody>
      </p:sp>
      <p:sp>
        <p:nvSpPr>
          <p:cNvPr descr="blob:https://web.whatsapp.com/49042135-a93a-4327-97b7-c9d58bd2062a" id="143" name="Google Shape;143;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7"/>
          <p:cNvPicPr preferRelativeResize="0"/>
          <p:nvPr/>
        </p:nvPicPr>
        <p:blipFill rotWithShape="1">
          <a:blip r:embed="rId3">
            <a:alphaModFix/>
          </a:blip>
          <a:srcRect b="0" l="0" r="0" t="0"/>
          <a:stretch/>
        </p:blipFill>
        <p:spPr>
          <a:xfrm>
            <a:off x="4675635" y="3824220"/>
            <a:ext cx="2907282" cy="1940884"/>
          </a:xfrm>
          <a:prstGeom prst="rect">
            <a:avLst/>
          </a:prstGeom>
          <a:noFill/>
          <a:ln>
            <a:noFill/>
          </a:ln>
        </p:spPr>
      </p:pic>
      <p:pic>
        <p:nvPicPr>
          <p:cNvPr id="145" name="Google Shape;145;p7"/>
          <p:cNvPicPr preferRelativeResize="0"/>
          <p:nvPr/>
        </p:nvPicPr>
        <p:blipFill rotWithShape="1">
          <a:blip r:embed="rId4">
            <a:alphaModFix/>
          </a:blip>
          <a:srcRect b="0" l="0" r="0" t="0"/>
          <a:stretch/>
        </p:blipFill>
        <p:spPr>
          <a:xfrm>
            <a:off x="7912021" y="3763159"/>
            <a:ext cx="3090211" cy="2063006"/>
          </a:xfrm>
          <a:prstGeom prst="rect">
            <a:avLst/>
          </a:prstGeom>
          <a:noFill/>
          <a:ln>
            <a:noFill/>
          </a:ln>
        </p:spPr>
      </p:pic>
      <p:pic>
        <p:nvPicPr>
          <p:cNvPr id="146" name="Google Shape;146;p7"/>
          <p:cNvPicPr preferRelativeResize="0"/>
          <p:nvPr/>
        </p:nvPicPr>
        <p:blipFill rotWithShape="1">
          <a:blip r:embed="rId5">
            <a:alphaModFix/>
          </a:blip>
          <a:srcRect b="0" l="0" r="0" t="0"/>
          <a:stretch/>
        </p:blipFill>
        <p:spPr>
          <a:xfrm>
            <a:off x="1281374" y="3718823"/>
            <a:ext cx="3065158" cy="20462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Desfile Pintitas</a:t>
            </a:r>
            <a:br>
              <a:rPr b="1" lang="es-MX" sz="3600"/>
            </a:br>
            <a:r>
              <a:rPr b="1" lang="es-MX" sz="3600"/>
              <a:t> 19 de Septiembre 2022</a:t>
            </a:r>
            <a:endParaRPr b="1" sz="3600"/>
          </a:p>
        </p:txBody>
      </p:sp>
      <p:sp>
        <p:nvSpPr>
          <p:cNvPr id="152" name="Google Shape;152;p8"/>
          <p:cNvSpPr txBox="1"/>
          <p:nvPr>
            <p:ph idx="1" type="body"/>
          </p:nvPr>
        </p:nvSpPr>
        <p:spPr>
          <a:xfrm>
            <a:off x="1097280" y="1737360"/>
            <a:ext cx="10058400" cy="4023360"/>
          </a:xfrm>
          <a:prstGeom prst="rect">
            <a:avLst/>
          </a:prstGeom>
          <a:noFill/>
          <a:ln>
            <a:noFill/>
          </a:ln>
        </p:spPr>
        <p:txBody>
          <a:bodyPr anchorCtr="0" anchor="t" bIns="45700" lIns="0" spcFirstLastPara="1" rIns="0" wrap="square" tIns="45700">
            <a:normAutofit/>
          </a:bodyPr>
          <a:lstStyle/>
          <a:p>
            <a:pPr indent="-127000" lvl="0" marL="91440" rtl="0" algn="just">
              <a:lnSpc>
                <a:spcPct val="90000"/>
              </a:lnSpc>
              <a:spcBef>
                <a:spcPts val="0"/>
              </a:spcBef>
              <a:spcAft>
                <a:spcPts val="0"/>
              </a:spcAft>
              <a:buSzPts val="2000"/>
              <a:buChar char=" "/>
            </a:pPr>
            <a:r>
              <a:rPr lang="es-MX">
                <a:solidFill>
                  <a:srgbClr val="23282C"/>
                </a:solidFill>
                <a:latin typeface="Arial"/>
                <a:ea typeface="Arial"/>
                <a:cs typeface="Arial"/>
                <a:sym typeface="Arial"/>
              </a:rPr>
              <a:t>Desfile conmemorativo en Las Pintitas por el 212 aniversario del comienzo de la guerra de independencia Participación de 10 planteles educativos, con un total de alumnos superior a los 600 participantes. Emiliano Zapata, David Berlanga, Parvulito Valentín Gómez Farias, Pedro Ogazon, Lázaro Cárdenas del Rio, David Gallo Lozano (ambos turnos), José Palomar y Rueda Secundaria General 81.</a:t>
            </a:r>
            <a:endParaRPr>
              <a:latin typeface="Arial"/>
              <a:ea typeface="Arial"/>
              <a:cs typeface="Arial"/>
              <a:sym typeface="Arial"/>
            </a:endParaRPr>
          </a:p>
        </p:txBody>
      </p:sp>
      <p:pic>
        <p:nvPicPr>
          <p:cNvPr id="153" name="Google Shape;153;p8"/>
          <p:cNvPicPr preferRelativeResize="0"/>
          <p:nvPr/>
        </p:nvPicPr>
        <p:blipFill rotWithShape="1">
          <a:blip r:embed="rId3">
            <a:alphaModFix/>
          </a:blip>
          <a:srcRect b="0" l="0" r="0" t="0"/>
          <a:stretch/>
        </p:blipFill>
        <p:spPr>
          <a:xfrm>
            <a:off x="4419859" y="3682653"/>
            <a:ext cx="3609325" cy="1844316"/>
          </a:xfrm>
          <a:prstGeom prst="rect">
            <a:avLst/>
          </a:prstGeom>
          <a:noFill/>
          <a:ln>
            <a:noFill/>
          </a:ln>
        </p:spPr>
      </p:pic>
      <p:pic>
        <p:nvPicPr>
          <p:cNvPr id="154" name="Google Shape;154;p8"/>
          <p:cNvPicPr preferRelativeResize="0"/>
          <p:nvPr/>
        </p:nvPicPr>
        <p:blipFill rotWithShape="1">
          <a:blip r:embed="rId4">
            <a:alphaModFix/>
          </a:blip>
          <a:srcRect b="0" l="0" r="0" t="0"/>
          <a:stretch/>
        </p:blipFill>
        <p:spPr>
          <a:xfrm>
            <a:off x="1097280" y="3628699"/>
            <a:ext cx="2804524" cy="2103393"/>
          </a:xfrm>
          <a:prstGeom prst="rect">
            <a:avLst/>
          </a:prstGeom>
          <a:noFill/>
          <a:ln>
            <a:noFill/>
          </a:ln>
        </p:spPr>
      </p:pic>
      <p:pic>
        <p:nvPicPr>
          <p:cNvPr id="155" name="Google Shape;155;p8"/>
          <p:cNvPicPr preferRelativeResize="0"/>
          <p:nvPr/>
        </p:nvPicPr>
        <p:blipFill rotWithShape="1">
          <a:blip r:embed="rId5">
            <a:alphaModFix/>
          </a:blip>
          <a:srcRect b="0" l="0" r="0" t="0"/>
          <a:stretch/>
        </p:blipFill>
        <p:spPr>
          <a:xfrm>
            <a:off x="8312986" y="3628699"/>
            <a:ext cx="2842694" cy="21320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b="1" lang="es-MX" sz="3600"/>
              <a:t>Desfile Castillo</a:t>
            </a:r>
            <a:br>
              <a:rPr b="1" lang="es-MX" sz="3600"/>
            </a:br>
            <a:r>
              <a:rPr b="1" lang="es-MX" sz="3600"/>
              <a:t>22 de Septiembre 2022</a:t>
            </a:r>
            <a:endParaRPr b="1" sz="3600"/>
          </a:p>
        </p:txBody>
      </p:sp>
      <p:sp>
        <p:nvSpPr>
          <p:cNvPr id="161" name="Google Shape;161;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Clr>
                <a:srgbClr val="E48312"/>
              </a:buClr>
              <a:buSzPts val="2000"/>
              <a:buNone/>
            </a:pPr>
            <a:r>
              <a:rPr lang="es-MX">
                <a:solidFill>
                  <a:srgbClr val="23282C"/>
                </a:solidFill>
                <a:latin typeface="Arial"/>
                <a:ea typeface="Arial"/>
                <a:cs typeface="Arial"/>
                <a:sym typeface="Arial"/>
              </a:rPr>
              <a:t>Desfile conmemorativo en San José del Castillo por el 212 aniversario del comienzo de la guerra de independencia Participación de 9 planteles educativos, con un total de  alumnos superior a los 600 participantes. Manuel M. Diéguez, Emiliano Zapata, María Montessori, Colegio Bruselas, Lázaro Cárdenas del Rio, Ramón Alfredo Plascencia Jáuregui, Secundaria Técnica 173, Secundaria Técnica 92, Cecytej Castillo. </a:t>
            </a:r>
            <a:endParaRPr>
              <a:latin typeface="Arial"/>
              <a:ea typeface="Arial"/>
              <a:cs typeface="Arial"/>
              <a:sym typeface="Arial"/>
            </a:endParaRPr>
          </a:p>
        </p:txBody>
      </p:sp>
      <p:pic>
        <p:nvPicPr>
          <p:cNvPr id="162" name="Google Shape;162;p9"/>
          <p:cNvPicPr preferRelativeResize="0"/>
          <p:nvPr/>
        </p:nvPicPr>
        <p:blipFill rotWithShape="1">
          <a:blip r:embed="rId3">
            <a:alphaModFix/>
          </a:blip>
          <a:srcRect b="0" l="0" r="0" t="0"/>
          <a:stretch/>
        </p:blipFill>
        <p:spPr>
          <a:xfrm>
            <a:off x="4367617" y="3374403"/>
            <a:ext cx="3470753" cy="2603065"/>
          </a:xfrm>
          <a:prstGeom prst="rect">
            <a:avLst/>
          </a:prstGeom>
          <a:noFill/>
          <a:ln>
            <a:noFill/>
          </a:ln>
        </p:spPr>
      </p:pic>
      <p:pic>
        <p:nvPicPr>
          <p:cNvPr id="163" name="Google Shape;163;p9"/>
          <p:cNvPicPr preferRelativeResize="0"/>
          <p:nvPr/>
        </p:nvPicPr>
        <p:blipFill rotWithShape="1">
          <a:blip r:embed="rId4">
            <a:alphaModFix/>
          </a:blip>
          <a:srcRect b="0" l="0" r="0" t="0"/>
          <a:stretch/>
        </p:blipFill>
        <p:spPr>
          <a:xfrm>
            <a:off x="1097280" y="3570200"/>
            <a:ext cx="2948627" cy="2211470"/>
          </a:xfrm>
          <a:prstGeom prst="rect">
            <a:avLst/>
          </a:prstGeom>
          <a:noFill/>
          <a:ln>
            <a:noFill/>
          </a:ln>
        </p:spPr>
      </p:pic>
      <p:pic>
        <p:nvPicPr>
          <p:cNvPr id="164" name="Google Shape;164;p9"/>
          <p:cNvPicPr preferRelativeResize="0"/>
          <p:nvPr/>
        </p:nvPicPr>
        <p:blipFill rotWithShape="1">
          <a:blip r:embed="rId5">
            <a:alphaModFix/>
          </a:blip>
          <a:srcRect b="0" l="0" r="0" t="0"/>
          <a:stretch/>
        </p:blipFill>
        <p:spPr>
          <a:xfrm>
            <a:off x="8119893" y="3627483"/>
            <a:ext cx="2988814" cy="22416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ción">
  <a:themeElements>
    <a:clrScheme name="Retrospección">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2022-07-05T20:39:21Z</dcterms:created>
  <dc:creator>admin</dc:creator>
</cp:coreProperties>
</file>