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7" r:id="rId2"/>
    <p:sldId id="256" r:id="rId3"/>
    <p:sldId id="258" r:id="rId4"/>
    <p:sldId id="259" r:id="rId5"/>
    <p:sldId id="260" r:id="rId6"/>
  </p:sldIdLst>
  <p:sldSz cx="6858000" cy="12192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358947-AE7C-480D-B110-AE7AC012D8C5}" v="2" dt="2021-04-15T02:13:47.35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102" d="100"/>
          <a:sy n="102" d="100"/>
        </p:scale>
        <p:origin x="1661"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co Javier Flores Hernàndez" userId="6a3dcc827b7e744a" providerId="LiveId" clId="{CE358947-AE7C-480D-B110-AE7AC012D8C5}"/>
    <pc:docChg chg="undo custSel delSld modSld">
      <pc:chgData name="Francisco Javier Flores Hernàndez" userId="6a3dcc827b7e744a" providerId="LiveId" clId="{CE358947-AE7C-480D-B110-AE7AC012D8C5}" dt="2021-04-15T17:15:08.879" v="2424" actId="20577"/>
      <pc:docMkLst>
        <pc:docMk/>
      </pc:docMkLst>
      <pc:sldChg chg="modSp mod">
        <pc:chgData name="Francisco Javier Flores Hernàndez" userId="6a3dcc827b7e744a" providerId="LiveId" clId="{CE358947-AE7C-480D-B110-AE7AC012D8C5}" dt="2021-04-15T02:20:05.052" v="2422" actId="20577"/>
        <pc:sldMkLst>
          <pc:docMk/>
          <pc:sldMk cId="375386581" sldId="256"/>
        </pc:sldMkLst>
        <pc:spChg chg="mod">
          <ac:chgData name="Francisco Javier Flores Hernàndez" userId="6a3dcc827b7e744a" providerId="LiveId" clId="{CE358947-AE7C-480D-B110-AE7AC012D8C5}" dt="2021-04-15T02:20:05.052" v="2422" actId="20577"/>
          <ac:spMkLst>
            <pc:docMk/>
            <pc:sldMk cId="375386581" sldId="256"/>
            <ac:spMk id="3" creationId="{00000000-0000-0000-0000-000000000000}"/>
          </ac:spMkLst>
        </pc:spChg>
      </pc:sldChg>
      <pc:sldChg chg="modSp mod">
        <pc:chgData name="Francisco Javier Flores Hernàndez" userId="6a3dcc827b7e744a" providerId="LiveId" clId="{CE358947-AE7C-480D-B110-AE7AC012D8C5}" dt="2021-04-15T17:15:08.879" v="2424" actId="20577"/>
        <pc:sldMkLst>
          <pc:docMk/>
          <pc:sldMk cId="2301020769" sldId="257"/>
        </pc:sldMkLst>
        <pc:spChg chg="mod">
          <ac:chgData name="Francisco Javier Flores Hernàndez" userId="6a3dcc827b7e744a" providerId="LiveId" clId="{CE358947-AE7C-480D-B110-AE7AC012D8C5}" dt="2021-04-15T17:15:08.879" v="2424" actId="20577"/>
          <ac:spMkLst>
            <pc:docMk/>
            <pc:sldMk cId="2301020769" sldId="257"/>
            <ac:spMk id="2" creationId="{00000000-0000-0000-0000-000000000000}"/>
          </ac:spMkLst>
        </pc:spChg>
      </pc:sldChg>
      <pc:sldChg chg="modSp mod">
        <pc:chgData name="Francisco Javier Flores Hernàndez" userId="6a3dcc827b7e744a" providerId="LiveId" clId="{CE358947-AE7C-480D-B110-AE7AC012D8C5}" dt="2021-04-15T02:16:11.578" v="1849" actId="20577"/>
        <pc:sldMkLst>
          <pc:docMk/>
          <pc:sldMk cId="4180728773" sldId="259"/>
        </pc:sldMkLst>
        <pc:spChg chg="mod">
          <ac:chgData name="Francisco Javier Flores Hernàndez" userId="6a3dcc827b7e744a" providerId="LiveId" clId="{CE358947-AE7C-480D-B110-AE7AC012D8C5}" dt="2021-04-15T02:16:11.578" v="1849" actId="20577"/>
          <ac:spMkLst>
            <pc:docMk/>
            <pc:sldMk cId="4180728773" sldId="259"/>
            <ac:spMk id="3" creationId="{00000000-0000-0000-0000-000000000000}"/>
          </ac:spMkLst>
        </pc:spChg>
        <pc:graphicFrameChg chg="modGraphic">
          <ac:chgData name="Francisco Javier Flores Hernàndez" userId="6a3dcc827b7e744a" providerId="LiveId" clId="{CE358947-AE7C-480D-B110-AE7AC012D8C5}" dt="2021-04-15T02:12:03" v="1212" actId="20577"/>
          <ac:graphicFrameMkLst>
            <pc:docMk/>
            <pc:sldMk cId="4180728773" sldId="259"/>
            <ac:graphicFrameMk id="4" creationId="{ADB86B1C-2552-4493-B3E9-8EA09FE491F7}"/>
          </ac:graphicFrameMkLst>
        </pc:graphicFrameChg>
      </pc:sldChg>
      <pc:sldChg chg="modSp mod">
        <pc:chgData name="Francisco Javier Flores Hernàndez" userId="6a3dcc827b7e744a" providerId="LiveId" clId="{CE358947-AE7C-480D-B110-AE7AC012D8C5}" dt="2021-04-15T02:19:48.751" v="2421" actId="20577"/>
        <pc:sldMkLst>
          <pc:docMk/>
          <pc:sldMk cId="1950237770" sldId="260"/>
        </pc:sldMkLst>
        <pc:spChg chg="mod">
          <ac:chgData name="Francisco Javier Flores Hernàndez" userId="6a3dcc827b7e744a" providerId="LiveId" clId="{CE358947-AE7C-480D-B110-AE7AC012D8C5}" dt="2021-04-15T02:19:48.751" v="2421" actId="20577"/>
          <ac:spMkLst>
            <pc:docMk/>
            <pc:sldMk cId="1950237770" sldId="260"/>
            <ac:spMk id="3" creationId="{4F6E5CDA-7B2C-4C2C-9A3E-A0AE3F370983}"/>
          </ac:spMkLst>
        </pc:spChg>
      </pc:sldChg>
      <pc:sldChg chg="del">
        <pc:chgData name="Francisco Javier Flores Hernàndez" userId="6a3dcc827b7e744a" providerId="LiveId" clId="{CE358947-AE7C-480D-B110-AE7AC012D8C5}" dt="2021-04-15T02:16:27.032" v="1850" actId="2696"/>
        <pc:sldMkLst>
          <pc:docMk/>
          <pc:sldMk cId="594461693"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6350" y="-15054"/>
            <a:ext cx="6878487" cy="12222107"/>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4274727"/>
            <a:ext cx="4370039" cy="2926759"/>
          </a:xfrm>
        </p:spPr>
        <p:txBody>
          <a:bodyPr anchor="b">
            <a:noAutofit/>
          </a:bodyPr>
          <a:lstStyle>
            <a:lvl1pPr algn="r">
              <a:defRPr sz="405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47947" y="7201483"/>
            <a:ext cx="4370039" cy="1950043"/>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1199673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4"/>
            <a:ext cx="4760786" cy="6050844"/>
          </a:xfrm>
        </p:spPr>
        <p:txBody>
          <a:bodyPr anchor="ctr">
            <a:normAutofit/>
          </a:bodyPr>
          <a:lstStyle>
            <a:lvl1pPr algn="l">
              <a:defRPr sz="33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7947378"/>
            <a:ext cx="4760786" cy="2792821"/>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559096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81164" y="1083733"/>
            <a:ext cx="4554137" cy="5373511"/>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825806" y="6457245"/>
            <a:ext cx="4064853" cy="677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457199" y="7947378"/>
            <a:ext cx="4760786" cy="2792821"/>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
        <p:nvSpPr>
          <p:cNvPr id="24" name="TextBox 23"/>
          <p:cNvSpPr txBox="1"/>
          <p:nvPr/>
        </p:nvSpPr>
        <p:spPr>
          <a:xfrm>
            <a:off x="362034" y="1405116"/>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25" name="TextBox 24"/>
          <p:cNvSpPr txBox="1"/>
          <p:nvPr/>
        </p:nvSpPr>
        <p:spPr>
          <a:xfrm>
            <a:off x="5060775" y="5131655"/>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0239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457199" y="3434645"/>
            <a:ext cx="4760786" cy="4614151"/>
          </a:xfrm>
        </p:spPr>
        <p:txBody>
          <a:bodyPr anchor="b">
            <a:normAutofit/>
          </a:bodyPr>
          <a:lstStyle>
            <a:lvl1pPr algn="l">
              <a:defRPr sz="33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199" y="8048796"/>
            <a:ext cx="4760786" cy="2691403"/>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209239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81164" y="1083733"/>
            <a:ext cx="4554137" cy="5373511"/>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457198" y="7134578"/>
            <a:ext cx="4760787" cy="914219"/>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457199" y="8048796"/>
            <a:ext cx="4760786" cy="2691403"/>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
        <p:nvSpPr>
          <p:cNvPr id="24" name="TextBox 23"/>
          <p:cNvSpPr txBox="1"/>
          <p:nvPr/>
        </p:nvSpPr>
        <p:spPr>
          <a:xfrm>
            <a:off x="362034" y="1405116"/>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25" name="TextBox 24"/>
          <p:cNvSpPr txBox="1"/>
          <p:nvPr/>
        </p:nvSpPr>
        <p:spPr>
          <a:xfrm>
            <a:off x="5060775" y="5131655"/>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5681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461886" y="1083733"/>
            <a:ext cx="4756099" cy="5373511"/>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457198" y="7134578"/>
            <a:ext cx="4760787" cy="914219"/>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457199" y="8048796"/>
            <a:ext cx="4760786" cy="2691403"/>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1023295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710238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1083734"/>
            <a:ext cx="734109" cy="9335913"/>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199" y="1083734"/>
            <a:ext cx="3896270" cy="933591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3474050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232527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199" y="4801544"/>
            <a:ext cx="4760786" cy="3247255"/>
          </a:xfrm>
        </p:spPr>
        <p:txBody>
          <a:bodyPr anchor="b"/>
          <a:lstStyle>
            <a:lvl1pPr algn="l">
              <a:defRPr sz="3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199" y="8048796"/>
            <a:ext cx="4760786" cy="15296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EE5A820-3801-49AE-9EE7-72F87C5DBED4}" type="datetimeFigureOut">
              <a:rPr lang="es-MX" smtClean="0"/>
              <a:t>15/04/2021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265555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3"/>
            <a:ext cx="4760786" cy="234808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57200" y="3841047"/>
            <a:ext cx="2316082" cy="689915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901903" y="3841050"/>
            <a:ext cx="2316083" cy="689915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EE5A820-3801-49AE-9EE7-72F87C5DBED4}" type="datetimeFigureOut">
              <a:rPr lang="es-MX" smtClean="0"/>
              <a:t>15/04/2021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168638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3"/>
            <a:ext cx="4760785" cy="2348089"/>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199" y="3841747"/>
            <a:ext cx="2318004"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57199" y="4866216"/>
            <a:ext cx="2318004" cy="5873986"/>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899980" y="3841747"/>
            <a:ext cx="2318004"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2899980" y="4866216"/>
            <a:ext cx="2318004" cy="5873986"/>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EE5A820-3801-49AE-9EE7-72F87C5DBED4}" type="datetimeFigureOut">
              <a:rPr lang="es-MX" smtClean="0"/>
              <a:t>15/04/2021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274010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199" y="1083733"/>
            <a:ext cx="4760786" cy="2348089"/>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EE5A820-3801-49AE-9EE7-72F87C5DBED4}" type="datetimeFigureOut">
              <a:rPr lang="es-MX" smtClean="0"/>
              <a:t>15/04/2021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95239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5A820-3801-49AE-9EE7-72F87C5DBED4}" type="datetimeFigureOut">
              <a:rPr lang="es-MX" smtClean="0"/>
              <a:t>15/04/2021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2225951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199" y="2664185"/>
            <a:ext cx="2092637" cy="2272828"/>
          </a:xfrm>
        </p:spPr>
        <p:txBody>
          <a:bodyPr anchor="b">
            <a:normAutofit/>
          </a:bodyPr>
          <a:lstStyle>
            <a:lvl1pPr>
              <a:defRPr sz="15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678456" y="915423"/>
            <a:ext cx="2539528" cy="982477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199" y="4937012"/>
            <a:ext cx="2092637" cy="4594576"/>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EE5A820-3801-49AE-9EE7-72F87C5DBED4}" type="datetimeFigureOut">
              <a:rPr lang="es-MX" smtClean="0"/>
              <a:t>15/04/2021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371498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199" y="8534400"/>
            <a:ext cx="4760786" cy="1007534"/>
          </a:xfrm>
        </p:spPr>
        <p:txBody>
          <a:bodyPr anchor="b">
            <a:normAutofit/>
          </a:bodyPr>
          <a:lstStyle>
            <a:lvl1pPr algn="l">
              <a:defRPr sz="1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57199" y="1083733"/>
            <a:ext cx="4760786" cy="683683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57199" y="9541934"/>
            <a:ext cx="4760786" cy="1198265"/>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EE5A820-3801-49AE-9EE7-72F87C5DBED4}" type="datetimeFigureOut">
              <a:rPr lang="es-MX" smtClean="0"/>
              <a:t>15/04/2021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6E9E8ED-4DF7-4976-B83C-F4E7E9AF543C}" type="slidenum">
              <a:rPr lang="es-MX" smtClean="0"/>
              <a:t>‹Nº›</a:t>
            </a:fld>
            <a:endParaRPr lang="es-MX"/>
          </a:p>
        </p:txBody>
      </p:sp>
    </p:spTree>
    <p:extLst>
      <p:ext uri="{BB962C8B-B14F-4D97-AF65-F5344CB8AC3E}">
        <p14:creationId xmlns:p14="http://schemas.microsoft.com/office/powerpoint/2010/main" val="1467799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5054"/>
            <a:ext cx="6878488" cy="12222107"/>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1083733"/>
            <a:ext cx="4760785" cy="2348089"/>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199" y="3841050"/>
            <a:ext cx="4760786" cy="689915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053944" y="10740202"/>
            <a:ext cx="513099"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0EE5A820-3801-49AE-9EE7-72F87C5DBED4}" type="datetimeFigureOut">
              <a:rPr lang="es-MX" smtClean="0"/>
              <a:t>15/04/2021</a:t>
            </a:fld>
            <a:endParaRPr lang="es-MX"/>
          </a:p>
        </p:txBody>
      </p:sp>
      <p:sp>
        <p:nvSpPr>
          <p:cNvPr id="5" name="Footer Placeholder 4"/>
          <p:cNvSpPr>
            <a:spLocks noGrp="1"/>
          </p:cNvSpPr>
          <p:nvPr>
            <p:ph type="ftr" sz="quarter" idx="3"/>
          </p:nvPr>
        </p:nvSpPr>
        <p:spPr>
          <a:xfrm>
            <a:off x="457200" y="10740202"/>
            <a:ext cx="3467230" cy="64911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33507" y="10740202"/>
            <a:ext cx="384479" cy="649111"/>
          </a:xfrm>
          <a:prstGeom prst="rect">
            <a:avLst/>
          </a:prstGeom>
        </p:spPr>
        <p:txBody>
          <a:bodyPr vert="horz" lIns="91440" tIns="45720" rIns="91440" bIns="45720" rtlCol="0" anchor="ctr"/>
          <a:lstStyle>
            <a:lvl1pPr algn="r">
              <a:defRPr sz="675">
                <a:solidFill>
                  <a:schemeClr val="accent1">
                    <a:lumMod val="75000"/>
                  </a:schemeClr>
                </a:solidFill>
              </a:defRPr>
            </a:lvl1pPr>
          </a:lstStyle>
          <a:p>
            <a:fld id="{46E9E8ED-4DF7-4976-B83C-F4E7E9AF543C}" type="slidenum">
              <a:rPr lang="es-MX" smtClean="0"/>
              <a:t>‹Nº›</a:t>
            </a:fld>
            <a:endParaRPr lang="es-MX"/>
          </a:p>
        </p:txBody>
      </p:sp>
    </p:spTree>
    <p:extLst>
      <p:ext uri="{BB962C8B-B14F-4D97-AF65-F5344CB8AC3E}">
        <p14:creationId xmlns:p14="http://schemas.microsoft.com/office/powerpoint/2010/main" val="276921609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342900" rtl="0" eaLnBrk="1" latinLnBrk="0" hangingPunct="1">
        <a:spcBef>
          <a:spcPct val="0"/>
        </a:spcBef>
        <a:buNone/>
        <a:defRPr sz="27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lumMod val="75000"/>
          </a:schemeClr>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lumMod val="75000"/>
          </a:schemeClr>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29103"/>
            <a:ext cx="4760785" cy="1802719"/>
          </a:xfrm>
          <a:solidFill>
            <a:schemeClr val="bg1"/>
          </a:solidFill>
          <a:ln>
            <a:solidFill>
              <a:schemeClr val="bg1"/>
            </a:solidFill>
          </a:ln>
        </p:spPr>
        <p:txBody>
          <a:bodyPr/>
          <a:lstStyle/>
          <a:p>
            <a:pPr algn="ctr"/>
            <a:r>
              <a:rPr lang="es-MX" dirty="0"/>
              <a:t>INFORME ANUAL 2020</a:t>
            </a:r>
            <a:br>
              <a:rPr lang="es-MX" dirty="0"/>
            </a:br>
            <a:r>
              <a:rPr lang="es-MX" sz="1400" dirty="0">
                <a:solidFill>
                  <a:schemeClr val="tx1">
                    <a:lumMod val="50000"/>
                    <a:lumOff val="50000"/>
                  </a:schemeClr>
                </a:solidFill>
              </a:rPr>
              <a:t>INFORMAR ES TRASCENDER</a:t>
            </a:r>
            <a:br>
              <a:rPr lang="es-MX" dirty="0"/>
            </a:br>
            <a:br>
              <a:rPr lang="es-MX" dirty="0"/>
            </a:br>
            <a:r>
              <a:rPr lang="es-MX" sz="2000" dirty="0"/>
              <a:t>Reg. Minerva Franco Salazar</a:t>
            </a:r>
            <a:br>
              <a:rPr lang="es-MX" sz="2000" dirty="0"/>
            </a:br>
            <a:r>
              <a:rPr lang="es-MX" sz="1600" dirty="0">
                <a:solidFill>
                  <a:schemeClr val="tx1">
                    <a:lumMod val="50000"/>
                    <a:lumOff val="50000"/>
                  </a:schemeClr>
                </a:solidFill>
              </a:rPr>
              <a:t>Ayuntamiento El Salto 2018-2021</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4910137"/>
            <a:ext cx="4760913" cy="4760913"/>
          </a:xfrm>
        </p:spPr>
      </p:pic>
    </p:spTree>
    <p:extLst>
      <p:ext uri="{BB962C8B-B14F-4D97-AF65-F5344CB8AC3E}">
        <p14:creationId xmlns:p14="http://schemas.microsoft.com/office/powerpoint/2010/main" val="230102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47947" y="210208"/>
            <a:ext cx="4370039" cy="11393212"/>
          </a:xfrm>
        </p:spPr>
        <p:txBody>
          <a:bodyPr>
            <a:normAutofit/>
          </a:bodyPr>
          <a:lstStyle/>
          <a:p>
            <a:pPr algn="ctr"/>
            <a:r>
              <a:rPr lang="es-ES" b="1" dirty="0"/>
              <a:t>Contenido:</a:t>
            </a:r>
            <a:endParaRPr lang="es-MX" dirty="0"/>
          </a:p>
          <a:p>
            <a:r>
              <a:rPr lang="es-ES" b="1" dirty="0"/>
              <a:t> </a:t>
            </a:r>
            <a:endParaRPr lang="es-MX" dirty="0"/>
          </a:p>
          <a:p>
            <a:r>
              <a:rPr lang="es-ES" b="1" dirty="0"/>
              <a:t> </a:t>
            </a:r>
            <a:endParaRPr lang="es-MX" dirty="0"/>
          </a:p>
          <a:p>
            <a:pPr algn="l"/>
            <a:r>
              <a:rPr lang="es-ES" dirty="0"/>
              <a:t>l. Presentación</a:t>
            </a:r>
            <a:endParaRPr lang="es-MX" dirty="0"/>
          </a:p>
          <a:p>
            <a:pPr algn="l"/>
            <a:r>
              <a:rPr lang="es-ES" dirty="0"/>
              <a:t>ll. Marco Normativo que justifica la elaboración de un Informe Trimestral de Actividades</a:t>
            </a:r>
            <a:endParaRPr lang="es-MX" dirty="0"/>
          </a:p>
          <a:p>
            <a:pPr algn="l"/>
            <a:r>
              <a:rPr lang="es-ES" dirty="0"/>
              <a:t>III. Obligaciones, Facultades y atribuciones especificas del Regidor</a:t>
            </a:r>
            <a:endParaRPr lang="es-MX" dirty="0"/>
          </a:p>
          <a:p>
            <a:pPr algn="l"/>
            <a:r>
              <a:rPr lang="es-ES" dirty="0"/>
              <a:t>IV. Resumen de Actividades</a:t>
            </a:r>
          </a:p>
          <a:p>
            <a:pPr algn="l"/>
            <a:endParaRPr lang="es-ES" dirty="0"/>
          </a:p>
          <a:p>
            <a:pPr lvl="0" algn="ctr"/>
            <a:r>
              <a:rPr lang="es-ES" b="1" dirty="0"/>
              <a:t>Presentación:</a:t>
            </a:r>
            <a:endParaRPr lang="es-MX" dirty="0"/>
          </a:p>
          <a:p>
            <a:r>
              <a:rPr lang="es-ES" b="1" dirty="0"/>
              <a:t> </a:t>
            </a:r>
            <a:endParaRPr lang="es-MX" dirty="0"/>
          </a:p>
          <a:p>
            <a:pPr algn="just">
              <a:lnSpc>
                <a:spcPct val="150000"/>
              </a:lnSpc>
            </a:pPr>
            <a:r>
              <a:rPr lang="es-ES" dirty="0"/>
              <a:t>Llegue a este Honorable Ayuntamiento como una edil de un partido de oposición, al pasar del tiempo he comprobado que la colaboración política y la ruta política del alcalde son afines a mis ideales y por ello decidí sumarme a la fracción edilicia del presidente actual.</a:t>
            </a:r>
          </a:p>
          <a:p>
            <a:pPr algn="just">
              <a:lnSpc>
                <a:spcPct val="150000"/>
              </a:lnSpc>
            </a:pPr>
            <a:endParaRPr lang="es-ES" dirty="0"/>
          </a:p>
          <a:p>
            <a:pPr algn="just">
              <a:lnSpc>
                <a:spcPct val="150000"/>
              </a:lnSpc>
            </a:pPr>
            <a:r>
              <a:rPr lang="es-ES" dirty="0"/>
              <a:t>Los retos para el municipio del Salto son amplios, pero el camino a la inclusión y frenar la violencia de género han generado espacios propicios para mejorar el dialogo político. </a:t>
            </a:r>
            <a:endParaRPr lang="es-MX" dirty="0"/>
          </a:p>
          <a:p>
            <a:pPr algn="just">
              <a:lnSpc>
                <a:spcPct val="150000"/>
              </a:lnSpc>
            </a:pPr>
            <a:endParaRPr lang="es-MX" dirty="0"/>
          </a:p>
        </p:txBody>
      </p:sp>
    </p:spTree>
    <p:extLst>
      <p:ext uri="{BB962C8B-B14F-4D97-AF65-F5344CB8AC3E}">
        <p14:creationId xmlns:p14="http://schemas.microsoft.com/office/powerpoint/2010/main" val="37538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105103"/>
            <a:ext cx="4760786" cy="10635099"/>
          </a:xfrm>
        </p:spPr>
        <p:txBody>
          <a:bodyPr>
            <a:normAutofit fontScale="92500"/>
          </a:bodyPr>
          <a:lstStyle/>
          <a:p>
            <a:pPr marL="0" indent="0" algn="ctr">
              <a:buNone/>
            </a:pPr>
            <a:r>
              <a:rPr lang="es-ES" b="1" dirty="0"/>
              <a:t>ll. Marco Normativo que justifica la elaboración de un Informe Trimestral:</a:t>
            </a:r>
            <a:endParaRPr lang="es-MX" dirty="0"/>
          </a:p>
          <a:p>
            <a:pPr marL="0" indent="0" algn="ctr">
              <a:buNone/>
            </a:pPr>
            <a:r>
              <a:rPr lang="es-MX" dirty="0"/>
              <a:t> Ley de Transparencia y acceso a la Información Pública del Estado de Jalisco y sus Municipios que a la letra dice:</a:t>
            </a:r>
            <a:endParaRPr lang="es-MX" b="1" dirty="0"/>
          </a:p>
          <a:p>
            <a:pPr marL="0" indent="0">
              <a:buNone/>
            </a:pPr>
            <a:r>
              <a:rPr lang="es-MX" dirty="0"/>
              <a:t> </a:t>
            </a:r>
          </a:p>
          <a:p>
            <a:pPr marL="0" indent="0">
              <a:buNone/>
            </a:pPr>
            <a:r>
              <a:rPr lang="es-MX" b="1" i="1" dirty="0"/>
              <a:t>            </a:t>
            </a:r>
            <a:r>
              <a:rPr lang="es-MX" dirty="0"/>
              <a:t>Artículo 8: Información Fundamental General-</a:t>
            </a:r>
          </a:p>
          <a:p>
            <a:pPr marL="0" lvl="0" indent="0">
              <a:buNone/>
            </a:pPr>
            <a:r>
              <a:rPr lang="es-MX" dirty="0"/>
              <a:t>             Es información fundamental, obligatoria para todos los sujetos obligados, la siguiente:</a:t>
            </a:r>
          </a:p>
          <a:p>
            <a:pPr marL="0" indent="0">
              <a:buNone/>
            </a:pPr>
            <a:r>
              <a:rPr lang="es-MX" dirty="0"/>
              <a:t>        </a:t>
            </a:r>
          </a:p>
          <a:p>
            <a:pPr marL="0" indent="0">
              <a:buNone/>
            </a:pPr>
            <a:r>
              <a:rPr lang="es-MX" dirty="0"/>
              <a:t>           VI. La información sobre la gestión pública, que comprende:</a:t>
            </a:r>
          </a:p>
          <a:p>
            <a:pPr marL="0" indent="0">
              <a:buNone/>
            </a:pPr>
            <a:r>
              <a:rPr lang="es-MX" dirty="0"/>
              <a:t> </a:t>
            </a:r>
          </a:p>
          <a:p>
            <a:pPr marL="0" indent="0">
              <a:buNone/>
            </a:pPr>
            <a:r>
              <a:rPr lang="es-MX" dirty="0"/>
              <a:t>           H) Los informes trimestrales y anuales de actividades del sujeto obligado de cuando menos los últimos tres años;</a:t>
            </a:r>
          </a:p>
          <a:p>
            <a:pPr marL="0" indent="0">
              <a:buNone/>
            </a:pPr>
            <a:r>
              <a:rPr lang="es-MX" b="1" dirty="0"/>
              <a:t> </a:t>
            </a:r>
            <a:endParaRPr lang="es-MX" dirty="0"/>
          </a:p>
          <a:p>
            <a:pPr marL="0" indent="0">
              <a:buNone/>
            </a:pPr>
            <a:endParaRPr lang="es-MX" dirty="0"/>
          </a:p>
          <a:p>
            <a:pPr marL="0" lvl="0" indent="0" algn="ctr">
              <a:buNone/>
            </a:pPr>
            <a:r>
              <a:rPr lang="es-ES" b="1" dirty="0"/>
              <a:t>III. Obligaciones, Facultades y atribuciones especificas del Regidor:</a:t>
            </a:r>
            <a:endParaRPr lang="es-MX" dirty="0"/>
          </a:p>
          <a:p>
            <a:pPr marL="0" indent="0">
              <a:buNone/>
            </a:pPr>
            <a:r>
              <a:rPr lang="es-ES" b="1" dirty="0"/>
              <a:t> </a:t>
            </a:r>
            <a:endParaRPr lang="es-MX" dirty="0"/>
          </a:p>
          <a:p>
            <a:pPr marL="0" indent="0">
              <a:buNone/>
            </a:pPr>
            <a:r>
              <a:rPr lang="es-ES" b="1" dirty="0"/>
              <a:t>Reglamento General del Municipio del Salto</a:t>
            </a:r>
            <a:endParaRPr lang="es-MX" dirty="0"/>
          </a:p>
          <a:p>
            <a:pPr marL="0" indent="0">
              <a:buNone/>
            </a:pPr>
            <a:r>
              <a:rPr lang="es-ES" dirty="0"/>
              <a:t>Artículo 67.- Además de las obligaciones, facultades y atribuciones señaladas en legislación y normatividad aplicable, a los Regidores les compete:</a:t>
            </a:r>
            <a:endParaRPr lang="es-MX" dirty="0"/>
          </a:p>
          <a:p>
            <a:pPr marL="0" indent="0">
              <a:buNone/>
            </a:pPr>
            <a:r>
              <a:rPr lang="es-ES" dirty="0"/>
              <a:t>I.- Vigilar y comprobar que el propio Ayuntamiento, las autoridades, los</a:t>
            </a:r>
            <a:endParaRPr lang="es-MX" dirty="0"/>
          </a:p>
          <a:p>
            <a:pPr marL="0" indent="0">
              <a:buNone/>
            </a:pPr>
            <a:r>
              <a:rPr lang="es-ES" dirty="0"/>
              <a:t>Funcionarios y servidores públicos municipales, así como la administración pública Municipal, concesionarios, contratistas, proveedores y los particulares que realicen actividades en el Municipio, cumplan cabalmente con las disposiciones que se determinan en la Constitución Federal, la Constitución Local, las leyes, los ordenamientos municipales, en los planes y programas establecidos, y en su caso, proponer al Ayuntamiento los acuerdos y acciones al respecto;</a:t>
            </a:r>
            <a:endParaRPr lang="es-MX" dirty="0"/>
          </a:p>
          <a:p>
            <a:pPr marL="0" indent="0">
              <a:buNone/>
            </a:pPr>
            <a:r>
              <a:rPr lang="es-ES" dirty="0"/>
              <a:t> </a:t>
            </a:r>
            <a:endParaRPr lang="es-MX" dirty="0"/>
          </a:p>
          <a:p>
            <a:pPr marL="0" indent="0">
              <a:buNone/>
            </a:pPr>
            <a:r>
              <a:rPr lang="es-ES" dirty="0"/>
              <a:t>II.- Presentar durante el periodo constitucional, de manera directa o a través de las comisiones que presidan por lo menos tres iniciativas de creación, reforma, modificación o adición a la normatividad municipal, lo equivalente a una por año; y</a:t>
            </a:r>
            <a:endParaRPr lang="es-MX" dirty="0"/>
          </a:p>
          <a:p>
            <a:pPr marL="0" indent="0">
              <a:buNone/>
            </a:pPr>
            <a:r>
              <a:rPr lang="es-ES" dirty="0"/>
              <a:t> </a:t>
            </a:r>
            <a:endParaRPr lang="es-MX" dirty="0"/>
          </a:p>
          <a:p>
            <a:pPr marL="0" indent="0">
              <a:buNone/>
            </a:pPr>
            <a:r>
              <a:rPr lang="es-ES" dirty="0"/>
              <a:t>III.- Las demás que establezcan la Constitución Política de los Estados Unidos Mexicanos, la particular del Estado de Jalisco, La Ley del Gobierno y la Administración Pública Municipal del Estado de Jalisco, las demás leyes y ordenamientos aplicables.</a:t>
            </a:r>
            <a:endParaRPr lang="es-MX" dirty="0"/>
          </a:p>
          <a:p>
            <a:pPr marL="0" indent="0">
              <a:buNone/>
            </a:pPr>
            <a:r>
              <a:rPr lang="es-ES" dirty="0"/>
              <a:t> </a:t>
            </a:r>
            <a:endParaRPr lang="es-MX" dirty="0"/>
          </a:p>
          <a:p>
            <a:pPr marL="0" indent="0">
              <a:buNone/>
            </a:pPr>
            <a:endParaRPr lang="es-MX" dirty="0"/>
          </a:p>
        </p:txBody>
      </p:sp>
    </p:spTree>
    <p:extLst>
      <p:ext uri="{BB962C8B-B14F-4D97-AF65-F5344CB8AC3E}">
        <p14:creationId xmlns:p14="http://schemas.microsoft.com/office/powerpoint/2010/main" val="3053163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273269"/>
            <a:ext cx="4760786" cy="10466933"/>
          </a:xfrm>
        </p:spPr>
        <p:txBody>
          <a:bodyPr/>
          <a:lstStyle/>
          <a:p>
            <a:pPr marL="0" indent="0" algn="ctr">
              <a:buNone/>
            </a:pPr>
            <a:r>
              <a:rPr lang="es-MX" b="1" dirty="0"/>
              <a:t>IV. Resumen 2020</a:t>
            </a:r>
          </a:p>
          <a:p>
            <a:pPr marL="0" indent="0" algn="ctr">
              <a:buNone/>
            </a:pPr>
            <a:endParaRPr lang="es-MX" b="1" dirty="0"/>
          </a:p>
          <a:p>
            <a:pPr marL="0" indent="0" algn="just">
              <a:buNone/>
            </a:pPr>
            <a:r>
              <a:rPr lang="es-MX" dirty="0"/>
              <a:t>Decidí trabajar de la siguiente manera con los ciudadanos:</a:t>
            </a:r>
          </a:p>
          <a:p>
            <a:pPr marL="342900" indent="-342900" algn="just">
              <a:buAutoNum type="arabicPeriod"/>
            </a:pPr>
            <a:r>
              <a:rPr lang="es-MX" dirty="0"/>
              <a:t>Dialogo Vecinal</a:t>
            </a:r>
          </a:p>
          <a:p>
            <a:pPr marL="342900" indent="-342900" algn="just">
              <a:buAutoNum type="arabicPeriod"/>
            </a:pPr>
            <a:r>
              <a:rPr lang="es-MX" dirty="0"/>
              <a:t>Precaución por motivo de la pandemia</a:t>
            </a:r>
          </a:p>
          <a:p>
            <a:pPr marL="342900" indent="-342900" algn="just">
              <a:buAutoNum type="arabicPeriod"/>
            </a:pPr>
            <a:r>
              <a:rPr lang="es-MX" dirty="0"/>
              <a:t>Corroborar de manera personal el estado que guardan las herramientas y personal a cargo de protección civil</a:t>
            </a:r>
          </a:p>
          <a:p>
            <a:pPr marL="0" indent="0" algn="just">
              <a:buNone/>
            </a:pPr>
            <a:endParaRPr lang="es-MX" dirty="0"/>
          </a:p>
          <a:p>
            <a:pPr marL="0" indent="0" algn="just">
              <a:buNone/>
            </a:pPr>
            <a:endParaRPr lang="es-MX" dirty="0"/>
          </a:p>
          <a:p>
            <a:pPr marL="0" indent="0" algn="just">
              <a:buNone/>
            </a:pPr>
            <a:r>
              <a:rPr lang="es-MX" dirty="0"/>
              <a:t>Como primer punto el diálogo con vecinos me fortaleció para conocer de la mano de ellos sus principales dificultades. Visite estas comunidades en 2020: </a:t>
            </a:r>
          </a:p>
        </p:txBody>
      </p:sp>
      <p:graphicFrame>
        <p:nvGraphicFramePr>
          <p:cNvPr id="4" name="Tabla 4">
            <a:extLst>
              <a:ext uri="{FF2B5EF4-FFF2-40B4-BE49-F238E27FC236}">
                <a16:creationId xmlns:a16="http://schemas.microsoft.com/office/drawing/2014/main" id="{ADB86B1C-2552-4493-B3E9-8EA09FE491F7}"/>
              </a:ext>
            </a:extLst>
          </p:cNvPr>
          <p:cNvGraphicFramePr>
            <a:graphicFrameLocks noGrp="1"/>
          </p:cNvGraphicFramePr>
          <p:nvPr>
            <p:extLst>
              <p:ext uri="{D42A27DB-BD31-4B8C-83A1-F6EECF244321}">
                <p14:modId xmlns:p14="http://schemas.microsoft.com/office/powerpoint/2010/main" val="4042898809"/>
              </p:ext>
            </p:extLst>
          </p:nvPr>
        </p:nvGraphicFramePr>
        <p:xfrm>
          <a:off x="723275" y="4612640"/>
          <a:ext cx="4572000" cy="55626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152536217"/>
                    </a:ext>
                  </a:extLst>
                </a:gridCol>
                <a:gridCol w="2286000">
                  <a:extLst>
                    <a:ext uri="{9D8B030D-6E8A-4147-A177-3AD203B41FA5}">
                      <a16:colId xmlns:a16="http://schemas.microsoft.com/office/drawing/2014/main" val="176203631"/>
                    </a:ext>
                  </a:extLst>
                </a:gridCol>
              </a:tblGrid>
              <a:tr h="370840">
                <a:tc>
                  <a:txBody>
                    <a:bodyPr/>
                    <a:lstStyle/>
                    <a:p>
                      <a:r>
                        <a:rPr lang="es-MX" dirty="0"/>
                        <a:t>Colonia</a:t>
                      </a:r>
                    </a:p>
                  </a:txBody>
                  <a:tcPr/>
                </a:tc>
                <a:tc>
                  <a:txBody>
                    <a:bodyPr/>
                    <a:lstStyle/>
                    <a:p>
                      <a:r>
                        <a:rPr lang="es-MX" dirty="0"/>
                        <a:t>Frecuencia de visitas</a:t>
                      </a:r>
                    </a:p>
                  </a:txBody>
                  <a:tcPr/>
                </a:tc>
                <a:extLst>
                  <a:ext uri="{0D108BD9-81ED-4DB2-BD59-A6C34878D82A}">
                    <a16:rowId xmlns:a16="http://schemas.microsoft.com/office/drawing/2014/main" val="1386031989"/>
                  </a:ext>
                </a:extLst>
              </a:tr>
              <a:tr h="370840">
                <a:tc>
                  <a:txBody>
                    <a:bodyPr/>
                    <a:lstStyle/>
                    <a:p>
                      <a:r>
                        <a:rPr lang="es-MX" dirty="0"/>
                        <a:t>Potrero nuevo</a:t>
                      </a:r>
                    </a:p>
                  </a:txBody>
                  <a:tcPr/>
                </a:tc>
                <a:tc>
                  <a:txBody>
                    <a:bodyPr/>
                    <a:lstStyle/>
                    <a:p>
                      <a:r>
                        <a:rPr lang="es-MX" dirty="0"/>
                        <a:t>16</a:t>
                      </a:r>
                    </a:p>
                  </a:txBody>
                  <a:tcPr/>
                </a:tc>
                <a:extLst>
                  <a:ext uri="{0D108BD9-81ED-4DB2-BD59-A6C34878D82A}">
                    <a16:rowId xmlns:a16="http://schemas.microsoft.com/office/drawing/2014/main" val="1124379691"/>
                  </a:ext>
                </a:extLst>
              </a:tr>
              <a:tr h="370840">
                <a:tc>
                  <a:txBody>
                    <a:bodyPr/>
                    <a:lstStyle/>
                    <a:p>
                      <a:r>
                        <a:rPr lang="es-MX" dirty="0"/>
                        <a:t>La Piedrera  </a:t>
                      </a:r>
                    </a:p>
                  </a:txBody>
                  <a:tcPr/>
                </a:tc>
                <a:tc>
                  <a:txBody>
                    <a:bodyPr/>
                    <a:lstStyle/>
                    <a:p>
                      <a:r>
                        <a:rPr lang="es-MX" dirty="0"/>
                        <a:t>4</a:t>
                      </a:r>
                    </a:p>
                  </a:txBody>
                  <a:tcPr/>
                </a:tc>
                <a:extLst>
                  <a:ext uri="{0D108BD9-81ED-4DB2-BD59-A6C34878D82A}">
                    <a16:rowId xmlns:a16="http://schemas.microsoft.com/office/drawing/2014/main" val="249785330"/>
                  </a:ext>
                </a:extLst>
              </a:tr>
              <a:tr h="370840">
                <a:tc>
                  <a:txBody>
                    <a:bodyPr/>
                    <a:lstStyle/>
                    <a:p>
                      <a:r>
                        <a:rPr lang="es-MX" dirty="0"/>
                        <a:t>San Jose del Castillo</a:t>
                      </a:r>
                    </a:p>
                  </a:txBody>
                  <a:tcPr/>
                </a:tc>
                <a:tc>
                  <a:txBody>
                    <a:bodyPr/>
                    <a:lstStyle/>
                    <a:p>
                      <a:r>
                        <a:rPr lang="es-MX" dirty="0"/>
                        <a:t>4</a:t>
                      </a:r>
                    </a:p>
                  </a:txBody>
                  <a:tcPr/>
                </a:tc>
                <a:extLst>
                  <a:ext uri="{0D108BD9-81ED-4DB2-BD59-A6C34878D82A}">
                    <a16:rowId xmlns:a16="http://schemas.microsoft.com/office/drawing/2014/main" val="2791515143"/>
                  </a:ext>
                </a:extLst>
              </a:tr>
              <a:tr h="370840">
                <a:tc>
                  <a:txBody>
                    <a:bodyPr/>
                    <a:lstStyle/>
                    <a:p>
                      <a:r>
                        <a:rPr lang="es-MX" dirty="0"/>
                        <a:t>Palo dulce</a:t>
                      </a:r>
                    </a:p>
                  </a:txBody>
                  <a:tcPr/>
                </a:tc>
                <a:tc>
                  <a:txBody>
                    <a:bodyPr/>
                    <a:lstStyle/>
                    <a:p>
                      <a:r>
                        <a:rPr lang="es-MX" dirty="0"/>
                        <a:t>2</a:t>
                      </a:r>
                    </a:p>
                  </a:txBody>
                  <a:tcPr/>
                </a:tc>
                <a:extLst>
                  <a:ext uri="{0D108BD9-81ED-4DB2-BD59-A6C34878D82A}">
                    <a16:rowId xmlns:a16="http://schemas.microsoft.com/office/drawing/2014/main" val="3070235798"/>
                  </a:ext>
                </a:extLst>
              </a:tr>
              <a:tr h="370840">
                <a:tc>
                  <a:txBody>
                    <a:bodyPr/>
                    <a:lstStyle/>
                    <a:p>
                      <a:r>
                        <a:rPr lang="es-MX" dirty="0"/>
                        <a:t>Laureles </a:t>
                      </a:r>
                    </a:p>
                  </a:txBody>
                  <a:tcPr/>
                </a:tc>
                <a:tc>
                  <a:txBody>
                    <a:bodyPr/>
                    <a:lstStyle/>
                    <a:p>
                      <a:r>
                        <a:rPr lang="es-MX" dirty="0"/>
                        <a:t>5</a:t>
                      </a:r>
                    </a:p>
                  </a:txBody>
                  <a:tcPr/>
                </a:tc>
                <a:extLst>
                  <a:ext uri="{0D108BD9-81ED-4DB2-BD59-A6C34878D82A}">
                    <a16:rowId xmlns:a16="http://schemas.microsoft.com/office/drawing/2014/main" val="3088330239"/>
                  </a:ext>
                </a:extLst>
              </a:tr>
              <a:tr h="370840">
                <a:tc>
                  <a:txBody>
                    <a:bodyPr/>
                    <a:lstStyle/>
                    <a:p>
                      <a:r>
                        <a:rPr lang="es-MX" dirty="0"/>
                        <a:t>Infonavit la mesa</a:t>
                      </a:r>
                    </a:p>
                  </a:txBody>
                  <a:tcPr/>
                </a:tc>
                <a:tc>
                  <a:txBody>
                    <a:bodyPr/>
                    <a:lstStyle/>
                    <a:p>
                      <a:r>
                        <a:rPr lang="es-MX" dirty="0"/>
                        <a:t>2</a:t>
                      </a:r>
                    </a:p>
                  </a:txBody>
                  <a:tcPr/>
                </a:tc>
                <a:extLst>
                  <a:ext uri="{0D108BD9-81ED-4DB2-BD59-A6C34878D82A}">
                    <a16:rowId xmlns:a16="http://schemas.microsoft.com/office/drawing/2014/main" val="4053327846"/>
                  </a:ext>
                </a:extLst>
              </a:tr>
              <a:tr h="370840">
                <a:tc>
                  <a:txBody>
                    <a:bodyPr/>
                    <a:lstStyle/>
                    <a:p>
                      <a:r>
                        <a:rPr lang="es-MX" dirty="0"/>
                        <a:t>El Salto centro</a:t>
                      </a:r>
                    </a:p>
                  </a:txBody>
                  <a:tcPr/>
                </a:tc>
                <a:tc>
                  <a:txBody>
                    <a:bodyPr/>
                    <a:lstStyle/>
                    <a:p>
                      <a:r>
                        <a:rPr lang="es-MX" dirty="0"/>
                        <a:t>4</a:t>
                      </a:r>
                    </a:p>
                  </a:txBody>
                  <a:tcPr/>
                </a:tc>
                <a:extLst>
                  <a:ext uri="{0D108BD9-81ED-4DB2-BD59-A6C34878D82A}">
                    <a16:rowId xmlns:a16="http://schemas.microsoft.com/office/drawing/2014/main" val="4242307051"/>
                  </a:ext>
                </a:extLst>
              </a:tr>
              <a:tr h="370840">
                <a:tc>
                  <a:txBody>
                    <a:bodyPr/>
                    <a:lstStyle/>
                    <a:p>
                      <a:r>
                        <a:rPr lang="es-MX" dirty="0"/>
                        <a:t>El Pedregal</a:t>
                      </a:r>
                    </a:p>
                  </a:txBody>
                  <a:tcPr/>
                </a:tc>
                <a:tc>
                  <a:txBody>
                    <a:bodyPr/>
                    <a:lstStyle/>
                    <a:p>
                      <a:r>
                        <a:rPr lang="es-MX" dirty="0"/>
                        <a:t>8</a:t>
                      </a:r>
                    </a:p>
                  </a:txBody>
                  <a:tcPr/>
                </a:tc>
                <a:extLst>
                  <a:ext uri="{0D108BD9-81ED-4DB2-BD59-A6C34878D82A}">
                    <a16:rowId xmlns:a16="http://schemas.microsoft.com/office/drawing/2014/main" val="4265903590"/>
                  </a:ext>
                </a:extLst>
              </a:tr>
              <a:tr h="370840">
                <a:tc>
                  <a:txBody>
                    <a:bodyPr/>
                    <a:lstStyle/>
                    <a:p>
                      <a:r>
                        <a:rPr lang="es-MX" dirty="0"/>
                        <a:t>Lilas</a:t>
                      </a:r>
                    </a:p>
                  </a:txBody>
                  <a:tcPr/>
                </a:tc>
                <a:tc>
                  <a:txBody>
                    <a:bodyPr/>
                    <a:lstStyle/>
                    <a:p>
                      <a:r>
                        <a:rPr lang="es-MX" dirty="0"/>
                        <a:t>3</a:t>
                      </a:r>
                    </a:p>
                  </a:txBody>
                  <a:tcPr/>
                </a:tc>
                <a:extLst>
                  <a:ext uri="{0D108BD9-81ED-4DB2-BD59-A6C34878D82A}">
                    <a16:rowId xmlns:a16="http://schemas.microsoft.com/office/drawing/2014/main" val="2747385358"/>
                  </a:ext>
                </a:extLst>
              </a:tr>
              <a:tr h="370840">
                <a:tc>
                  <a:txBody>
                    <a:bodyPr/>
                    <a:lstStyle/>
                    <a:p>
                      <a:r>
                        <a:rPr lang="es-MX" dirty="0"/>
                        <a:t>La Azucena </a:t>
                      </a:r>
                    </a:p>
                  </a:txBody>
                  <a:tcPr/>
                </a:tc>
                <a:tc>
                  <a:txBody>
                    <a:bodyPr/>
                    <a:lstStyle/>
                    <a:p>
                      <a:r>
                        <a:rPr lang="es-MX" dirty="0"/>
                        <a:t>2</a:t>
                      </a:r>
                    </a:p>
                  </a:txBody>
                  <a:tcPr/>
                </a:tc>
                <a:extLst>
                  <a:ext uri="{0D108BD9-81ED-4DB2-BD59-A6C34878D82A}">
                    <a16:rowId xmlns:a16="http://schemas.microsoft.com/office/drawing/2014/main" val="1796125392"/>
                  </a:ext>
                </a:extLst>
              </a:tr>
              <a:tr h="370840">
                <a:tc>
                  <a:txBody>
                    <a:bodyPr/>
                    <a:lstStyle/>
                    <a:p>
                      <a:r>
                        <a:rPr lang="es-MX" dirty="0"/>
                        <a:t>El Muelle </a:t>
                      </a:r>
                    </a:p>
                  </a:txBody>
                  <a:tcPr/>
                </a:tc>
                <a:tc>
                  <a:txBody>
                    <a:bodyPr/>
                    <a:lstStyle/>
                    <a:p>
                      <a:r>
                        <a:rPr lang="es-MX" dirty="0"/>
                        <a:t>1</a:t>
                      </a:r>
                    </a:p>
                  </a:txBody>
                  <a:tcPr/>
                </a:tc>
                <a:extLst>
                  <a:ext uri="{0D108BD9-81ED-4DB2-BD59-A6C34878D82A}">
                    <a16:rowId xmlns:a16="http://schemas.microsoft.com/office/drawing/2014/main" val="2801543082"/>
                  </a:ext>
                </a:extLst>
              </a:tr>
              <a:tr h="370840">
                <a:tc>
                  <a:txBody>
                    <a:bodyPr/>
                    <a:lstStyle/>
                    <a:p>
                      <a:r>
                        <a:rPr lang="es-MX" dirty="0"/>
                        <a:t>El Mirador </a:t>
                      </a:r>
                    </a:p>
                  </a:txBody>
                  <a:tcPr/>
                </a:tc>
                <a:tc>
                  <a:txBody>
                    <a:bodyPr/>
                    <a:lstStyle/>
                    <a:p>
                      <a:r>
                        <a:rPr lang="es-MX" dirty="0"/>
                        <a:t>1</a:t>
                      </a:r>
                    </a:p>
                  </a:txBody>
                  <a:tcPr/>
                </a:tc>
                <a:extLst>
                  <a:ext uri="{0D108BD9-81ED-4DB2-BD59-A6C34878D82A}">
                    <a16:rowId xmlns:a16="http://schemas.microsoft.com/office/drawing/2014/main" val="9805933"/>
                  </a:ext>
                </a:extLst>
              </a:tr>
              <a:tr h="370840">
                <a:tc>
                  <a:txBody>
                    <a:bodyPr/>
                    <a:lstStyle/>
                    <a:p>
                      <a:r>
                        <a:rPr lang="es-MX" dirty="0"/>
                        <a:t>Las cuadras </a:t>
                      </a:r>
                    </a:p>
                  </a:txBody>
                  <a:tcPr/>
                </a:tc>
                <a:tc>
                  <a:txBody>
                    <a:bodyPr/>
                    <a:lstStyle/>
                    <a:p>
                      <a:r>
                        <a:rPr lang="es-MX" dirty="0"/>
                        <a:t>1</a:t>
                      </a:r>
                    </a:p>
                  </a:txBody>
                  <a:tcPr/>
                </a:tc>
                <a:extLst>
                  <a:ext uri="{0D108BD9-81ED-4DB2-BD59-A6C34878D82A}">
                    <a16:rowId xmlns:a16="http://schemas.microsoft.com/office/drawing/2014/main" val="208268203"/>
                  </a:ext>
                </a:extLst>
              </a:tr>
              <a:tr h="370840">
                <a:tc>
                  <a:txBody>
                    <a:bodyPr/>
                    <a:lstStyle/>
                    <a:p>
                      <a:r>
                        <a:rPr lang="es-MX" dirty="0"/>
                        <a:t>Buena vista </a:t>
                      </a:r>
                    </a:p>
                  </a:txBody>
                  <a:tcPr/>
                </a:tc>
                <a:tc>
                  <a:txBody>
                    <a:bodyPr/>
                    <a:lstStyle/>
                    <a:p>
                      <a:r>
                        <a:rPr lang="es-MX" dirty="0"/>
                        <a:t>5</a:t>
                      </a:r>
                    </a:p>
                  </a:txBody>
                  <a:tcPr/>
                </a:tc>
                <a:extLst>
                  <a:ext uri="{0D108BD9-81ED-4DB2-BD59-A6C34878D82A}">
                    <a16:rowId xmlns:a16="http://schemas.microsoft.com/office/drawing/2014/main" val="2908434666"/>
                  </a:ext>
                </a:extLst>
              </a:tr>
            </a:tbl>
          </a:graphicData>
        </a:graphic>
      </p:graphicFrame>
    </p:spTree>
    <p:extLst>
      <p:ext uri="{BB962C8B-B14F-4D97-AF65-F5344CB8AC3E}">
        <p14:creationId xmlns:p14="http://schemas.microsoft.com/office/powerpoint/2010/main" val="418072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F6E5CDA-7B2C-4C2C-9A3E-A0AE3F370983}"/>
              </a:ext>
            </a:extLst>
          </p:cNvPr>
          <p:cNvSpPr>
            <a:spLocks noGrp="1"/>
          </p:cNvSpPr>
          <p:nvPr>
            <p:ph idx="1"/>
          </p:nvPr>
        </p:nvSpPr>
        <p:spPr>
          <a:xfrm>
            <a:off x="457199" y="349770"/>
            <a:ext cx="4760786" cy="10390432"/>
          </a:xfrm>
        </p:spPr>
        <p:txBody>
          <a:bodyPr/>
          <a:lstStyle/>
          <a:p>
            <a:r>
              <a:rPr lang="es-MX" sz="1400" dirty="0"/>
              <a:t>Precaución por motivo de la pandemia:</a:t>
            </a:r>
          </a:p>
          <a:p>
            <a:pPr marL="0" indent="0">
              <a:buNone/>
            </a:pPr>
            <a:r>
              <a:rPr lang="es-MX" sz="1400" dirty="0"/>
              <a:t>Informamos por redes sociales a la población en general sobre los riesgos emanados de la pandemia por Covid 2019, visitamos asilos de ancianos para regalar gel antivacterial y cubre bocas, esta fue una labor permanente que decidí ejercer en conjunto con mi equipo de trabajo para así contener los riesgos de contagio.</a:t>
            </a:r>
          </a:p>
          <a:p>
            <a:pPr marL="0" indent="0">
              <a:buNone/>
            </a:pPr>
            <a:endParaRPr lang="es-MX" sz="1400" dirty="0"/>
          </a:p>
          <a:p>
            <a:pPr marL="0" indent="0">
              <a:buNone/>
            </a:pPr>
            <a:r>
              <a:rPr lang="es-MX" sz="1400" dirty="0"/>
              <a:t>Visita a la dirección de protección civil e inspección en calles para revisar el estado que guardan: </a:t>
            </a:r>
          </a:p>
          <a:p>
            <a:pPr marL="0" indent="0">
              <a:buNone/>
            </a:pPr>
            <a:r>
              <a:rPr lang="es-MX" sz="1400" dirty="0"/>
              <a:t>Visité el área de protección civil para conocer los diferentes talleres de actualización que reciben nuestros bomberos y dar cuenta de sus principales herramientas así como del estado que guardan. </a:t>
            </a:r>
          </a:p>
          <a:p>
            <a:pPr marL="0" indent="0">
              <a:buNone/>
            </a:pPr>
            <a:r>
              <a:rPr lang="es-MX" sz="1400" dirty="0"/>
              <a:t>Recorrimos calles y zonas de conflicto para prevenir posibles inundaciones o riesgos a la integridad de las personas, algunas de estas colonias fueron: </a:t>
            </a:r>
          </a:p>
          <a:p>
            <a:pPr marL="0" indent="0">
              <a:buNone/>
            </a:pPr>
            <a:r>
              <a:rPr lang="es-MX" sz="1400" dirty="0"/>
              <a:t>Las cuadras</a:t>
            </a:r>
          </a:p>
          <a:p>
            <a:pPr marL="0" indent="0">
              <a:buNone/>
            </a:pPr>
            <a:r>
              <a:rPr lang="es-MX" sz="1400" dirty="0"/>
              <a:t>El Pedregal</a:t>
            </a:r>
          </a:p>
          <a:p>
            <a:pPr marL="0" indent="0">
              <a:buNone/>
            </a:pPr>
            <a:r>
              <a:rPr lang="es-MX" sz="1400" dirty="0"/>
              <a:t>Lilas 1</a:t>
            </a:r>
          </a:p>
          <a:p>
            <a:pPr marL="0" indent="0">
              <a:buNone/>
            </a:pPr>
            <a:r>
              <a:rPr lang="es-MX" sz="1400" dirty="0"/>
              <a:t>Lilas 2</a:t>
            </a:r>
          </a:p>
          <a:p>
            <a:pPr marL="0" indent="0">
              <a:buNone/>
            </a:pPr>
            <a:r>
              <a:rPr lang="es-MX" sz="1400" dirty="0"/>
              <a:t>La Azucena</a:t>
            </a:r>
          </a:p>
          <a:p>
            <a:pPr marL="0" indent="0">
              <a:buNone/>
            </a:pPr>
            <a:r>
              <a:rPr lang="es-MX" sz="1400" dirty="0"/>
              <a:t>San Ignacio</a:t>
            </a:r>
          </a:p>
          <a:p>
            <a:pPr marL="0" indent="0">
              <a:buNone/>
            </a:pPr>
            <a:r>
              <a:rPr lang="es-MX" sz="1400" dirty="0"/>
              <a:t>San Jose del Castillo</a:t>
            </a:r>
          </a:p>
          <a:p>
            <a:pPr marL="0" indent="0">
              <a:buNone/>
            </a:pPr>
            <a:r>
              <a:rPr lang="es-MX" sz="1400" dirty="0"/>
              <a:t>Jardines del Castillo</a:t>
            </a:r>
          </a:p>
          <a:p>
            <a:pPr marL="0" indent="0">
              <a:buNone/>
            </a:pPr>
            <a:r>
              <a:rPr lang="es-MX" sz="1400" dirty="0"/>
              <a:t>San Jose del Verde </a:t>
            </a:r>
          </a:p>
          <a:p>
            <a:pPr marL="0" indent="0">
              <a:buNone/>
            </a:pPr>
            <a:r>
              <a:rPr lang="es-MX" sz="1400" dirty="0"/>
              <a:t>El Terrero</a:t>
            </a:r>
          </a:p>
          <a:p>
            <a:pPr marL="0" indent="0">
              <a:buNone/>
            </a:pPr>
            <a:r>
              <a:rPr lang="es-MX" sz="1400" dirty="0"/>
              <a:t>Pintitas</a:t>
            </a:r>
          </a:p>
          <a:p>
            <a:pPr marL="0" indent="0">
              <a:buNone/>
            </a:pPr>
            <a:r>
              <a:rPr lang="es-MX" sz="1400" dirty="0"/>
              <a:t>San Jose del Quince</a:t>
            </a:r>
          </a:p>
          <a:p>
            <a:pPr marL="0" indent="0">
              <a:buNone/>
            </a:pPr>
            <a:r>
              <a:rPr lang="es-MX" sz="1400" dirty="0"/>
              <a:t>La Ladrillera </a:t>
            </a:r>
          </a:p>
          <a:p>
            <a:pPr marL="0" indent="0">
              <a:buNone/>
            </a:pPr>
            <a:endParaRPr lang="es-MX" sz="1400" dirty="0"/>
          </a:p>
          <a:p>
            <a:pPr marL="0" indent="0">
              <a:buNone/>
            </a:pPr>
            <a:endParaRPr lang="es-MX" sz="1400" dirty="0"/>
          </a:p>
        </p:txBody>
      </p:sp>
    </p:spTree>
    <p:extLst>
      <p:ext uri="{BB962C8B-B14F-4D97-AF65-F5344CB8AC3E}">
        <p14:creationId xmlns:p14="http://schemas.microsoft.com/office/powerpoint/2010/main" val="1950237770"/>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585</TotalTime>
  <Words>736</Words>
  <Application>Microsoft Office PowerPoint</Application>
  <PresentationFormat>Panorámica</PresentationFormat>
  <Paragraphs>94</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INFORME ANUAL 2020 INFORMAR ES TRASCENDER  Reg. Minerva Franco Salazar Ayuntamiento El Salto 2018-2021</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TRISMESTRAL 2018 INFORMAR ES TRASCENDER  Reg. Gabriela Guadalupe Torres Olide Ayuntamiento del Salto 2018-2021</dc:title>
  <dc:creator>DELL</dc:creator>
  <cp:lastModifiedBy>Francisco Javier Flores Hernàndez</cp:lastModifiedBy>
  <cp:revision>21</cp:revision>
  <dcterms:created xsi:type="dcterms:W3CDTF">2019-04-08T21:39:35Z</dcterms:created>
  <dcterms:modified xsi:type="dcterms:W3CDTF">2021-04-15T17:15:17Z</dcterms:modified>
</cp:coreProperties>
</file>